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10"/>
  </p:notesMasterIdLst>
  <p:sldIdLst>
    <p:sldId id="344" r:id="rId2"/>
    <p:sldId id="354" r:id="rId3"/>
    <p:sldId id="348" r:id="rId4"/>
    <p:sldId id="351" r:id="rId5"/>
    <p:sldId id="346" r:id="rId6"/>
    <p:sldId id="349" r:id="rId7"/>
    <p:sldId id="350" r:id="rId8"/>
    <p:sldId id="352" r:id="rId9"/>
  </p:sldIdLst>
  <p:sldSz cx="7775575" cy="10907713"/>
  <p:notesSz cx="9939338" cy="680720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1" userDrawn="1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  <a:srgbClr val="CCFF66"/>
    <a:srgbClr val="99FF33"/>
    <a:srgbClr val="E7E713"/>
    <a:srgbClr val="D877DF"/>
    <a:srgbClr val="F0CDF3"/>
    <a:srgbClr val="EDC9E5"/>
    <a:srgbClr val="305E02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42" d="100"/>
          <a:sy n="42" d="100"/>
        </p:scale>
        <p:origin x="2060" y="48"/>
      </p:cViewPr>
      <p:guideLst>
        <p:guide orient="horz" pos="3481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6" y="9"/>
            <a:ext cx="4307044" cy="341541"/>
          </a:xfrm>
          <a:prstGeom prst="rect">
            <a:avLst/>
          </a:prstGeom>
        </p:spPr>
        <p:txBody>
          <a:bodyPr vert="horz" lIns="91472" tIns="45738" rIns="91472" bIns="4573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014" y="9"/>
            <a:ext cx="4307044" cy="341541"/>
          </a:xfrm>
          <a:prstGeom prst="rect">
            <a:avLst/>
          </a:prstGeom>
        </p:spPr>
        <p:txBody>
          <a:bodyPr vert="horz" lIns="91472" tIns="45738" rIns="91472" bIns="45738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51313" y="850900"/>
            <a:ext cx="16367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2" tIns="45738" rIns="91472" bIns="457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72" tIns="45738" rIns="91472" bIns="457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6" y="6465661"/>
            <a:ext cx="4307044" cy="341540"/>
          </a:xfrm>
          <a:prstGeom prst="rect">
            <a:avLst/>
          </a:prstGeom>
        </p:spPr>
        <p:txBody>
          <a:bodyPr vert="horz" lIns="91472" tIns="45738" rIns="91472" bIns="4573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014" y="6465661"/>
            <a:ext cx="4307044" cy="341540"/>
          </a:xfrm>
          <a:prstGeom prst="rect">
            <a:avLst/>
          </a:prstGeom>
        </p:spPr>
        <p:txBody>
          <a:bodyPr vert="horz" lIns="91472" tIns="45738" rIns="91472" bIns="45738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A8C244D1-6B6C-9558-4060-E49C3A0D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310417"/>
            <a:ext cx="6705600" cy="304568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ja-JP" sz="40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2024</a:t>
            </a:r>
            <a:r>
              <a:rPr lang="ja-JP" altLang="en-US" sz="4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年度</a:t>
            </a:r>
            <a:br>
              <a:rPr lang="en-US" altLang="ja-JP" sz="4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ja-JP" altLang="en-US" sz="4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白岡市地域クラブ活動</a:t>
            </a:r>
            <a:br>
              <a:rPr lang="en-US" altLang="ja-JP" sz="4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ja-JP" altLang="en-US" sz="40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運営協議会資料</a:t>
            </a:r>
          </a:p>
        </p:txBody>
      </p:sp>
      <p:sp>
        <p:nvSpPr>
          <p:cNvPr id="9" name="サブタイトル 4">
            <a:extLst>
              <a:ext uri="{FF2B5EF4-FFF2-40B4-BE49-F238E27FC236}">
                <a16:creationId xmlns:a16="http://schemas.microsoft.com/office/drawing/2014/main" id="{AFA7D378-0470-40A2-90ED-F76AA4DA89D7}"/>
              </a:ext>
            </a:extLst>
          </p:cNvPr>
          <p:cNvSpPr txBox="1">
            <a:spLocks/>
          </p:cNvSpPr>
          <p:nvPr/>
        </p:nvSpPr>
        <p:spPr>
          <a:xfrm>
            <a:off x="1177730" y="7519548"/>
            <a:ext cx="5465733" cy="1665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2024</a:t>
            </a: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</a:t>
            </a:r>
            <a:r>
              <a:rPr lang="en-US" altLang="ja-JP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28</a:t>
            </a: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日（火）</a:t>
            </a:r>
            <a:endParaRPr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総合型地域スポーツクラブ</a:t>
            </a:r>
            <a:endParaRPr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ctr">
              <a:buNone/>
            </a:pPr>
            <a:r>
              <a:rPr lang="en-US" altLang="ja-JP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NPO</a:t>
            </a: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法人白岡</a:t>
            </a:r>
            <a:r>
              <a:rPr lang="en-US" altLang="ja-JP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Sport-Verein</a:t>
            </a:r>
          </a:p>
          <a:p>
            <a:pPr marL="0" indent="0" algn="ctr">
              <a:buNone/>
            </a:pP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 　　　 　（ ｼｭﾎﾟﾙﾄ </a:t>
            </a:r>
            <a:r>
              <a:rPr lang="en-US" altLang="ja-JP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- </a:t>
            </a: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ﾌｧｰｱｲﾝ ）</a:t>
            </a:r>
            <a:endParaRPr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9BE83D-13B8-7307-1566-5AA118FE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" name="七角形 1">
            <a:extLst>
              <a:ext uri="{FF2B5EF4-FFF2-40B4-BE49-F238E27FC236}">
                <a16:creationId xmlns:a16="http://schemas.microsoft.com/office/drawing/2014/main" id="{3B9AFE75-D9CF-1A41-E6BE-2DB5D75B4073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187598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E342AB-4868-73C0-8C18-74AE50B4AFC6}"/>
              </a:ext>
            </a:extLst>
          </p:cNvPr>
          <p:cNvSpPr txBox="1">
            <a:spLocks/>
          </p:cNvSpPr>
          <p:nvPr/>
        </p:nvSpPr>
        <p:spPr>
          <a:xfrm>
            <a:off x="1365057" y="452679"/>
            <a:ext cx="4865623" cy="58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推進計画・協議会の整備状況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ACD318-29D8-A234-B5CC-324EF762FF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七角形 2">
            <a:extLst>
              <a:ext uri="{FF2B5EF4-FFF2-40B4-BE49-F238E27FC236}">
                <a16:creationId xmlns:a16="http://schemas.microsoft.com/office/drawing/2014/main" id="{AFB08436-59AC-CA1C-C10E-1DA50D617877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DB519ECE-6F1C-675D-3DBA-4E0A69D80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69427"/>
              </p:ext>
            </p:extLst>
          </p:nvPr>
        </p:nvGraphicFramePr>
        <p:xfrm>
          <a:off x="334899" y="1458097"/>
          <a:ext cx="7105777" cy="860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6415978" imgH="4533761" progId="Acrobat.Document.DC">
                  <p:embed/>
                </p:oleObj>
              </mc:Choice>
              <mc:Fallback>
                <p:oleObj name="Acrobat Document" r:id="rId5" imgW="6415978" imgH="4533761" progId="Acrobat.Document.DC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DB519ECE-6F1C-675D-3DBA-4E0A69D80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899" y="1458097"/>
                        <a:ext cx="7105777" cy="8600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64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12AD071B-AB17-28A0-2952-138FB758E646}"/>
              </a:ext>
            </a:extLst>
          </p:cNvPr>
          <p:cNvSpPr txBox="1">
            <a:spLocks/>
          </p:cNvSpPr>
          <p:nvPr/>
        </p:nvSpPr>
        <p:spPr>
          <a:xfrm>
            <a:off x="1403110" y="514818"/>
            <a:ext cx="4969354" cy="596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学校別の</a:t>
            </a:r>
            <a:r>
              <a:rPr kumimoji="1" lang="ja-JP" altLang="en-US" sz="1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地域クラブ指導者</a:t>
            </a:r>
            <a:br>
              <a:rPr lang="en-US" altLang="ja-JP" dirty="0"/>
            </a:br>
            <a:endParaRPr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37A0958-BBF4-5431-C045-81C7D0F26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89613"/>
              </p:ext>
            </p:extLst>
          </p:nvPr>
        </p:nvGraphicFramePr>
        <p:xfrm>
          <a:off x="301817" y="1295400"/>
          <a:ext cx="7171940" cy="8684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0">
                  <a:extLst>
                    <a:ext uri="{9D8B030D-6E8A-4147-A177-3AD203B41FA5}">
                      <a16:colId xmlns:a16="http://schemas.microsoft.com/office/drawing/2014/main" val="1789697948"/>
                    </a:ext>
                  </a:extLst>
                </a:gridCol>
                <a:gridCol w="1547220">
                  <a:extLst>
                    <a:ext uri="{9D8B030D-6E8A-4147-A177-3AD203B41FA5}">
                      <a16:colId xmlns:a16="http://schemas.microsoft.com/office/drawing/2014/main" val="818462999"/>
                    </a:ext>
                  </a:extLst>
                </a:gridCol>
                <a:gridCol w="191434">
                  <a:extLst>
                    <a:ext uri="{9D8B030D-6E8A-4147-A177-3AD203B41FA5}">
                      <a16:colId xmlns:a16="http://schemas.microsoft.com/office/drawing/2014/main" val="2465592025"/>
                    </a:ext>
                  </a:extLst>
                </a:gridCol>
                <a:gridCol w="811866">
                  <a:extLst>
                    <a:ext uri="{9D8B030D-6E8A-4147-A177-3AD203B41FA5}">
                      <a16:colId xmlns:a16="http://schemas.microsoft.com/office/drawing/2014/main" val="3558397955"/>
                    </a:ext>
                  </a:extLst>
                </a:gridCol>
                <a:gridCol w="181650">
                  <a:extLst>
                    <a:ext uri="{9D8B030D-6E8A-4147-A177-3AD203B41FA5}">
                      <a16:colId xmlns:a16="http://schemas.microsoft.com/office/drawing/2014/main" val="2598111712"/>
                    </a:ext>
                  </a:extLst>
                </a:gridCol>
                <a:gridCol w="440650">
                  <a:extLst>
                    <a:ext uri="{9D8B030D-6E8A-4147-A177-3AD203B41FA5}">
                      <a16:colId xmlns:a16="http://schemas.microsoft.com/office/drawing/2014/main" val="2192072819"/>
                    </a:ext>
                  </a:extLst>
                </a:gridCol>
                <a:gridCol w="180297">
                  <a:extLst>
                    <a:ext uri="{9D8B030D-6E8A-4147-A177-3AD203B41FA5}">
                      <a16:colId xmlns:a16="http://schemas.microsoft.com/office/drawing/2014/main" val="2702259174"/>
                    </a:ext>
                  </a:extLst>
                </a:gridCol>
                <a:gridCol w="175892">
                  <a:extLst>
                    <a:ext uri="{9D8B030D-6E8A-4147-A177-3AD203B41FA5}">
                      <a16:colId xmlns:a16="http://schemas.microsoft.com/office/drawing/2014/main" val="2298173966"/>
                    </a:ext>
                  </a:extLst>
                </a:gridCol>
                <a:gridCol w="393111">
                  <a:extLst>
                    <a:ext uri="{9D8B030D-6E8A-4147-A177-3AD203B41FA5}">
                      <a16:colId xmlns:a16="http://schemas.microsoft.com/office/drawing/2014/main" val="2965482598"/>
                    </a:ext>
                  </a:extLst>
                </a:gridCol>
                <a:gridCol w="207177">
                  <a:extLst>
                    <a:ext uri="{9D8B030D-6E8A-4147-A177-3AD203B41FA5}">
                      <a16:colId xmlns:a16="http://schemas.microsoft.com/office/drawing/2014/main" val="3716638693"/>
                    </a:ext>
                  </a:extLst>
                </a:gridCol>
                <a:gridCol w="1018566">
                  <a:extLst>
                    <a:ext uri="{9D8B030D-6E8A-4147-A177-3AD203B41FA5}">
                      <a16:colId xmlns:a16="http://schemas.microsoft.com/office/drawing/2014/main" val="447820442"/>
                    </a:ext>
                  </a:extLst>
                </a:gridCol>
                <a:gridCol w="133157">
                  <a:extLst>
                    <a:ext uri="{9D8B030D-6E8A-4147-A177-3AD203B41FA5}">
                      <a16:colId xmlns:a16="http://schemas.microsoft.com/office/drawing/2014/main" val="354020999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5640127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32200046"/>
                    </a:ext>
                  </a:extLst>
                </a:gridCol>
              </a:tblGrid>
              <a:tr h="344294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effectLst/>
                        </a:rPr>
                        <a:t>運営団体：</a:t>
                      </a:r>
                      <a:r>
                        <a:rPr lang="en-US" sz="1200" b="1" u="none" strike="noStrike" dirty="0">
                          <a:effectLst/>
                        </a:rPr>
                        <a:t>NPO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法人白岡</a:t>
                      </a:r>
                      <a:r>
                        <a:rPr lang="en-US" sz="1200" b="1" u="none" strike="noStrike" dirty="0">
                          <a:effectLst/>
                        </a:rPr>
                        <a:t>Sport-Verein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9702"/>
                  </a:ext>
                </a:extLst>
              </a:tr>
              <a:tr h="316186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【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黄色：兼職・兼業、赤文字：元プロ</a:t>
                      </a:r>
                      <a:r>
                        <a:rPr lang="en-US" altLang="ja-JP" sz="1200" b="1" u="none" strike="noStrike" dirty="0">
                          <a:effectLst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rgbClr val="1F4E78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25893"/>
                  </a:ext>
                </a:extLst>
              </a:tr>
              <a:tr h="26875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全ての部活動が地域クラブに移行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97277"/>
                  </a:ext>
                </a:extLst>
              </a:tr>
              <a:tr h="316186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</a:rPr>
                        <a:t>2024.4/1</a:t>
                      </a:r>
                      <a:r>
                        <a:rPr lang="ja-JP" altLang="en-US" sz="1400" b="1" u="none" strike="noStrike" dirty="0">
                          <a:effectLst/>
                        </a:rPr>
                        <a:t>現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在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43359"/>
                  </a:ext>
                </a:extLst>
              </a:tr>
              <a:tr h="40050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【</a:t>
                      </a:r>
                      <a:r>
                        <a:rPr lang="ja-JP" altLang="en-US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菁莪中学校</a:t>
                      </a:r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】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５名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５名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【</a:t>
                      </a:r>
                      <a:r>
                        <a:rPr lang="ja-JP" altLang="en-US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白岡南中学校</a:t>
                      </a:r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】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【</a:t>
                      </a:r>
                      <a:r>
                        <a:rPr lang="ja-JP" altLang="en-US" sz="1200" u="none" strike="noStrike">
                          <a:effectLst/>
                        </a:rPr>
                        <a:t>白岡南中学校</a:t>
                      </a:r>
                      <a:r>
                        <a:rPr lang="en-US" altLang="ja-JP" sz="1200" u="none" strike="noStrike">
                          <a:effectLst/>
                        </a:rPr>
                        <a:t>】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１４名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01673"/>
                  </a:ext>
                </a:extLst>
              </a:tr>
              <a:tr h="268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Ｎｏ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部活動名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地域クラブ指導者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地域クラブ指導者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Ｎｏ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部活動名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部活動名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</a:rPr>
                        <a:t>地域クラブ指導者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143714"/>
                  </a:ext>
                </a:extLst>
              </a:tr>
              <a:tr h="268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25650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男子バスケットボール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青山　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青山　壮史</a:t>
                      </a:r>
                      <a:endParaRPr lang="ja-JP" altLang="en-US" sz="1200" b="1" i="0" u="none" strike="noStrike">
                        <a:solidFill>
                          <a:srgbClr val="FF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野　球　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野球部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齋藤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34334"/>
                  </a:ext>
                </a:extLst>
              </a:tr>
              <a:tr h="2880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女子バスケットボール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阿部 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highlight>
                            <a:srgbClr val="FFFF00"/>
                          </a:highlight>
                        </a:rPr>
                        <a:t>阿部 敏充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effectLst/>
                        </a:rPr>
                        <a:t>2024.04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2024.04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サッカー部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サッカー部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小田島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37507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男子ソフトテニス部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彩テニス</a:t>
                      </a:r>
                      <a:r>
                        <a:rPr lang="en-US" altLang="ja-JP" sz="1200" b="1" u="none" strike="noStrike" dirty="0">
                          <a:effectLst/>
                        </a:rPr>
                        <a:t>S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代表　野口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彩テニス</a:t>
                      </a:r>
                      <a:r>
                        <a:rPr lang="en-US" altLang="ja-JP" sz="1200" u="none" strike="noStrike">
                          <a:effectLst/>
                        </a:rPr>
                        <a:t>S</a:t>
                      </a:r>
                      <a:r>
                        <a:rPr lang="ja-JP" altLang="en-US" sz="1200" u="none" strike="noStrike">
                          <a:effectLst/>
                        </a:rPr>
                        <a:t>　　代表　野口淳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effectLst/>
                        </a:rPr>
                        <a:t>2023.12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2023.12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3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陸上競技部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陸上競技部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井上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42095"/>
                  </a:ext>
                </a:extLst>
              </a:tr>
              <a:tr h="316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女子ソフトテニス部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4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男子ソフトテニス部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男子ソフトテニス部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 鍋島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2024.01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64206"/>
                  </a:ext>
                </a:extLst>
              </a:tr>
              <a:tr h="3161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卓　球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関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highlight>
                            <a:srgbClr val="FFFF00"/>
                          </a:highlight>
                        </a:rPr>
                        <a:t>関　裕太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5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女子ソフトテニス部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女子ソフトテニス部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飯島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1315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吹奏楽部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荒井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荒井富夫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P明朝B" panose="02020800000000000000" pitchFamily="18" charset="-128"/>
                        <a:ea typeface="HGP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effectLst/>
                        </a:rPr>
                        <a:t>2024.01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2024.01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6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ソフトボール部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ソフトボール部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濵　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43140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7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バレーボール部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バレーボール部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永井</a:t>
                      </a:r>
                      <a:endParaRPr lang="ja-JP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294971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b="1" u="none" strike="noStrike" dirty="0">
                          <a:effectLst/>
                        </a:rPr>
                        <a:t>布施</a:t>
                      </a:r>
                      <a:endParaRPr kumimoji="1" lang="ja-JP" altLang="en-US" b="1" dirty="0"/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43641"/>
                  </a:ext>
                </a:extLst>
              </a:tr>
              <a:tr h="3674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【</a:t>
                      </a:r>
                      <a:r>
                        <a:rPr lang="ja-JP" altLang="en-US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合同部活動</a:t>
                      </a:r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】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</a:rPr>
                        <a:t>2</a:t>
                      </a:r>
                      <a:r>
                        <a:rPr lang="ja-JP" altLang="en-US" sz="1400" b="1" u="none" strike="noStrike" dirty="0">
                          <a:effectLst/>
                        </a:rPr>
                        <a:t>名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3</a:t>
                      </a:r>
                      <a:r>
                        <a:rPr lang="ja-JP" altLang="en-US" sz="1200" u="none" strike="noStrike">
                          <a:effectLst/>
                        </a:rPr>
                        <a:t>名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8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男子バスケットボール部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男子バスケットボール部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門井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69216"/>
                  </a:ext>
                </a:extLst>
              </a:tr>
              <a:tr h="268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Ｎｏ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部活動名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地域クラブ指導者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地域クラブ指導者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9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女子バスケットボール部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女子バスケットボール部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師岡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89876"/>
                  </a:ext>
                </a:extLst>
              </a:tr>
              <a:tr h="268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200" b="1" u="none" strike="noStrike" dirty="0">
                          <a:effectLst/>
                        </a:rPr>
                        <a:t>五十嵐</a:t>
                      </a:r>
                      <a:endParaRPr kumimoji="1" lang="ja-JP" altLang="en-US" b="1" dirty="0"/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9958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ダ　ン　ス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遠藤　彩須美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遠藤　彩須美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10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卓　球　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卓球部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善方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12462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プログラミング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  <a:highlight>
                            <a:srgbClr val="FFFF00"/>
                          </a:highlight>
                        </a:rPr>
                        <a:t>石島　孝志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  <a:highlight>
                            <a:srgbClr val="FFFF00"/>
                          </a:highlight>
                        </a:rPr>
                        <a:t>石島　孝志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11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剣　道　部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剣道部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紙谷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07970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硬式テニス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金子　美津江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2024.04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12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</a:rPr>
                        <a:t>吹奏楽部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吹奏楽部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島倉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2024.01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96301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49637"/>
                  </a:ext>
                </a:extLst>
              </a:tr>
              <a:tr h="26875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一部の部活動が地域クラブに移行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5042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36419"/>
                  </a:ext>
                </a:extLst>
              </a:tr>
              <a:tr h="2687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【</a:t>
                      </a:r>
                      <a:r>
                        <a:rPr lang="ja-JP" altLang="en-US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篠津中学校</a:t>
                      </a:r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】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>
                          <a:effectLst/>
                        </a:rPr>
                        <a:t>２名</a:t>
                      </a:r>
                      <a:endParaRPr lang="en-US" altLang="ja-JP" sz="1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２名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【</a:t>
                      </a:r>
                      <a:r>
                        <a:rPr lang="ja-JP" altLang="en-US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白岡中学校</a:t>
                      </a:r>
                      <a:r>
                        <a:rPr lang="en-US" altLang="ja-JP" sz="1400" b="1" u="none" strike="noStrike" dirty="0">
                          <a:effectLst/>
                          <a:highlight>
                            <a:srgbClr val="00FFFF"/>
                          </a:highlight>
                        </a:rPr>
                        <a:t>】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２名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２名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65615"/>
                  </a:ext>
                </a:extLst>
              </a:tr>
              <a:tr h="268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Ｎｏ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部活動名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</a:rPr>
                        <a:t>地域クラブ指導者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地域クラブ指導者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Ｎｏ</a:t>
                      </a:r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部活動名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部活動名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1" u="none" strike="noStrike" dirty="0">
                          <a:effectLst/>
                        </a:rPr>
                        <a:t>地域クラブ指導者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地域クラブ指導者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effectLst/>
                        </a:rPr>
                        <a:t>契約月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32278"/>
                  </a:ext>
                </a:extLst>
              </a:tr>
              <a:tr h="268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76859"/>
                  </a:ext>
                </a:extLst>
              </a:tr>
              <a:tr h="367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剣　道　部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川島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川島　雅士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1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男子ソフトテニス部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男子ソフトテニス部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細井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細井　伴行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86666"/>
                  </a:ext>
                </a:extLst>
              </a:tr>
              <a:tr h="2687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ja-JP" altLang="en-US" sz="1200" b="1" u="none" strike="noStrike" dirty="0">
                          <a:effectLst/>
                        </a:rPr>
                        <a:t>山口</a:t>
                      </a:r>
                      <a:endParaRPr kumimoji="1" lang="ja-JP" altLang="en-US" b="1" dirty="0"/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山口　節次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effectLst/>
                        </a:rPr>
                        <a:t>2023.11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2023.11</a:t>
                      </a:r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</a:rPr>
                        <a:t>吹奏楽部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吹奏楽部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紫芝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  <a:highlight>
                            <a:srgbClr val="FFFF00"/>
                          </a:highlight>
                        </a:rPr>
                        <a:t>紫芝　麻衣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effectLst/>
                        </a:rPr>
                        <a:t>2023.11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S明朝B" panose="02020800000000000000" pitchFamily="18" charset="-128"/>
                        <a:ea typeface="HGS明朝B" panose="02020800000000000000" pitchFamily="18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08221"/>
                  </a:ext>
                </a:extLst>
              </a:tr>
              <a:tr h="268759"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14657"/>
                  </a:ext>
                </a:extLst>
              </a:tr>
            </a:tbl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11D4FE40-D2D4-64C2-1DFC-B75ADE11C3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七角形 3">
            <a:extLst>
              <a:ext uri="{FF2B5EF4-FFF2-40B4-BE49-F238E27FC236}">
                <a16:creationId xmlns:a16="http://schemas.microsoft.com/office/drawing/2014/main" id="{B36B0345-2D2C-EF20-6627-367F51711E8F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8CB7ED5-0CAD-994A-1DCE-7DF6A46C2A6A}"/>
              </a:ext>
            </a:extLst>
          </p:cNvPr>
          <p:cNvSpPr/>
          <p:nvPr/>
        </p:nvSpPr>
        <p:spPr>
          <a:xfrm>
            <a:off x="6231256" y="603620"/>
            <a:ext cx="1242501" cy="59688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305E0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部外秘</a:t>
            </a:r>
          </a:p>
        </p:txBody>
      </p:sp>
    </p:spTree>
    <p:extLst>
      <p:ext uri="{BB962C8B-B14F-4D97-AF65-F5344CB8AC3E}">
        <p14:creationId xmlns:p14="http://schemas.microsoft.com/office/powerpoint/2010/main" val="185147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6096D20-0ABA-1178-A734-4F9EC35D8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10443"/>
              </p:ext>
            </p:extLst>
          </p:nvPr>
        </p:nvGraphicFramePr>
        <p:xfrm>
          <a:off x="321276" y="1295403"/>
          <a:ext cx="7209824" cy="8719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637">
                  <a:extLst>
                    <a:ext uri="{9D8B030D-6E8A-4147-A177-3AD203B41FA5}">
                      <a16:colId xmlns:a16="http://schemas.microsoft.com/office/drawing/2014/main" val="1865928872"/>
                    </a:ext>
                  </a:extLst>
                </a:gridCol>
                <a:gridCol w="1557916">
                  <a:extLst>
                    <a:ext uri="{9D8B030D-6E8A-4147-A177-3AD203B41FA5}">
                      <a16:colId xmlns:a16="http://schemas.microsoft.com/office/drawing/2014/main" val="3143968612"/>
                    </a:ext>
                  </a:extLst>
                </a:gridCol>
                <a:gridCol w="321885">
                  <a:extLst>
                    <a:ext uri="{9D8B030D-6E8A-4147-A177-3AD203B41FA5}">
                      <a16:colId xmlns:a16="http://schemas.microsoft.com/office/drawing/2014/main" val="2745091163"/>
                    </a:ext>
                  </a:extLst>
                </a:gridCol>
                <a:gridCol w="321885">
                  <a:extLst>
                    <a:ext uri="{9D8B030D-6E8A-4147-A177-3AD203B41FA5}">
                      <a16:colId xmlns:a16="http://schemas.microsoft.com/office/drawing/2014/main" val="2235131696"/>
                    </a:ext>
                  </a:extLst>
                </a:gridCol>
                <a:gridCol w="373384">
                  <a:extLst>
                    <a:ext uri="{9D8B030D-6E8A-4147-A177-3AD203B41FA5}">
                      <a16:colId xmlns:a16="http://schemas.microsoft.com/office/drawing/2014/main" val="3272550471"/>
                    </a:ext>
                  </a:extLst>
                </a:gridCol>
                <a:gridCol w="618872">
                  <a:extLst>
                    <a:ext uri="{9D8B030D-6E8A-4147-A177-3AD203B41FA5}">
                      <a16:colId xmlns:a16="http://schemas.microsoft.com/office/drawing/2014/main" val="930718682"/>
                    </a:ext>
                  </a:extLst>
                </a:gridCol>
                <a:gridCol w="38136">
                  <a:extLst>
                    <a:ext uri="{9D8B030D-6E8A-4147-A177-3AD203B41FA5}">
                      <a16:colId xmlns:a16="http://schemas.microsoft.com/office/drawing/2014/main" val="4092160577"/>
                    </a:ext>
                  </a:extLst>
                </a:gridCol>
                <a:gridCol w="326709">
                  <a:extLst>
                    <a:ext uri="{9D8B030D-6E8A-4147-A177-3AD203B41FA5}">
                      <a16:colId xmlns:a16="http://schemas.microsoft.com/office/drawing/2014/main" val="781052545"/>
                    </a:ext>
                  </a:extLst>
                </a:gridCol>
                <a:gridCol w="303817">
                  <a:extLst>
                    <a:ext uri="{9D8B030D-6E8A-4147-A177-3AD203B41FA5}">
                      <a16:colId xmlns:a16="http://schemas.microsoft.com/office/drawing/2014/main" val="1830425087"/>
                    </a:ext>
                  </a:extLst>
                </a:gridCol>
                <a:gridCol w="1210229">
                  <a:extLst>
                    <a:ext uri="{9D8B030D-6E8A-4147-A177-3AD203B41FA5}">
                      <a16:colId xmlns:a16="http://schemas.microsoft.com/office/drawing/2014/main" val="4031248395"/>
                    </a:ext>
                  </a:extLst>
                </a:gridCol>
                <a:gridCol w="133957">
                  <a:extLst>
                    <a:ext uri="{9D8B030D-6E8A-4147-A177-3AD203B41FA5}">
                      <a16:colId xmlns:a16="http://schemas.microsoft.com/office/drawing/2014/main" val="3304171597"/>
                    </a:ext>
                  </a:extLst>
                </a:gridCol>
                <a:gridCol w="262656">
                  <a:extLst>
                    <a:ext uri="{9D8B030D-6E8A-4147-A177-3AD203B41FA5}">
                      <a16:colId xmlns:a16="http://schemas.microsoft.com/office/drawing/2014/main" val="2952229693"/>
                    </a:ext>
                  </a:extLst>
                </a:gridCol>
                <a:gridCol w="321885">
                  <a:extLst>
                    <a:ext uri="{9D8B030D-6E8A-4147-A177-3AD203B41FA5}">
                      <a16:colId xmlns:a16="http://schemas.microsoft.com/office/drawing/2014/main" val="4140291603"/>
                    </a:ext>
                  </a:extLst>
                </a:gridCol>
                <a:gridCol w="321885">
                  <a:extLst>
                    <a:ext uri="{9D8B030D-6E8A-4147-A177-3AD203B41FA5}">
                      <a16:colId xmlns:a16="http://schemas.microsoft.com/office/drawing/2014/main" val="4020452349"/>
                    </a:ext>
                  </a:extLst>
                </a:gridCol>
                <a:gridCol w="645971">
                  <a:extLst>
                    <a:ext uri="{9D8B030D-6E8A-4147-A177-3AD203B41FA5}">
                      <a16:colId xmlns:a16="http://schemas.microsoft.com/office/drawing/2014/main" val="2619272608"/>
                    </a:ext>
                  </a:extLst>
                </a:gridCol>
              </a:tblGrid>
              <a:tr h="344965"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effectLst/>
                        </a:rPr>
                        <a:t>2024.5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月</a:t>
                      </a:r>
                      <a:r>
                        <a:rPr lang="en-US" altLang="ja-JP" sz="1200" b="1" u="none" strike="noStrike" dirty="0">
                          <a:effectLst/>
                        </a:rPr>
                        <a:t>7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日　時点の生徒数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86106"/>
                  </a:ext>
                </a:extLst>
              </a:tr>
              <a:tr h="23232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65723"/>
                  </a:ext>
                </a:extLst>
              </a:tr>
              <a:tr h="2112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篠津中学校</a:t>
                      </a:r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白岡中学校</a:t>
                      </a:r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20468"/>
                  </a:ext>
                </a:extLst>
              </a:tr>
              <a:tr h="2112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Ｎｏ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Ｎｏ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55252"/>
                  </a:ext>
                </a:extLst>
              </a:tr>
              <a:tr h="3541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２年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３年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lang="ja-JP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２年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３年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532692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剣　道　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男子ソフトテニス部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男子ソフトテニス部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3788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吹奏楽部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吹奏楽部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42962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　計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165768"/>
                  </a:ext>
                </a:extLst>
              </a:tr>
              <a:tr h="211203"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9FF33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30799"/>
                  </a:ext>
                </a:extLst>
              </a:tr>
              <a:tr h="2112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合同部活動</a:t>
                      </a:r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地域クラブ参加者数</a:t>
                      </a:r>
                      <a:r>
                        <a:rPr lang="en-US" altLang="ja-JP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地域クラブ参加者数</a:t>
                      </a:r>
                      <a:r>
                        <a:rPr lang="en-US" altLang="ja-JP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89277"/>
                  </a:ext>
                </a:extLst>
              </a:tr>
              <a:tr h="2112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Ｎｏ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Ｎｏ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ja-JP" altLang="en-US" sz="12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ja-JP" altLang="en-US" sz="12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97814"/>
                  </a:ext>
                </a:extLst>
              </a:tr>
              <a:tr h="3541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２年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３年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ja-JP" altLang="en-US" sz="13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kumimoji="1" lang="ja-JP" altLang="en-US" sz="1300" dirty="0">
                        <a:highlight>
                          <a:srgbClr val="00FFFF"/>
                        </a:highlight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lang="ja-JP" altLang="en-US" sz="12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２年</a:t>
                      </a:r>
                      <a:endParaRPr lang="ja-JP" altLang="en-US" sz="13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３年</a:t>
                      </a:r>
                      <a:endParaRPr lang="ja-JP" altLang="en-US" sz="13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3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887499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ダ　ン　ス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地域クラブ参加</a:t>
                      </a:r>
                      <a:endParaRPr lang="ja-JP" altLang="en-US" sz="13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地域クラブ参加</a:t>
                      </a:r>
                      <a:endParaRPr lang="ja-JP" altLang="en-US" sz="12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4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116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116</a:t>
                      </a:r>
                      <a:endParaRPr lang="en-US" altLang="ja-JP" sz="12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129</a:t>
                      </a:r>
                      <a:endParaRPr lang="en-US" altLang="ja-JP" sz="14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114</a:t>
                      </a:r>
                      <a:endParaRPr lang="en-US" altLang="ja-JP" sz="14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359</a:t>
                      </a:r>
                      <a:endParaRPr lang="en-US" altLang="ja-JP" sz="14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95288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プログラミング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37330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硬式テニス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00187"/>
                  </a:ext>
                </a:extLst>
              </a:tr>
              <a:tr h="3018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　計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245216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白岡南中学校</a:t>
                      </a:r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白岡南中学校</a:t>
                      </a:r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018288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Ｎｏ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967464"/>
                  </a:ext>
                </a:extLst>
              </a:tr>
              <a:tr h="336421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【</a:t>
                      </a:r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菁莪中学校</a:t>
                      </a:r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】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kumimoji="1" lang="ja-JP" altLang="en-US"/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２年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３年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37162"/>
                  </a:ext>
                </a:extLst>
              </a:tr>
              <a:tr h="2112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Ｎｏ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部活動名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所属生徒数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野　球　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野球部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15923"/>
                  </a:ext>
                </a:extLst>
              </a:tr>
              <a:tr h="3541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１年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２年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３年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サッカー部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サッカー部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18073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男子バスケットボール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1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陸上競技部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陸上競技部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53880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女子バスケットボール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男子ソフトテニス部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男子ソフトテニス部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50100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男女ソフトテニス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女子ソフトテニス部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女子ソフトテニス部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98083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ソフトボール部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ソフトボール部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73645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卓　球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バレーボール部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バレーボール部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56490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吹奏楽部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男子バスケットボール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男子バスケットボール部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95826"/>
                  </a:ext>
                </a:extLst>
              </a:tr>
              <a:tr h="3541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　計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27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56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女子バスケットボール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女子バスケットボール部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67013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卓　球　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卓球部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53367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剣　道　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剣道部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91869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吹奏楽部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吹奏楽部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34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76557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　計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合計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82</a:t>
                      </a:r>
                      <a:endParaRPr lang="ja-JP" altLang="en-US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82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71</a:t>
                      </a:r>
                      <a:endParaRPr lang="en-US" altLang="ja-JP" sz="1200" b="1" i="0" u="none" strike="noStrike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68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221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03100"/>
                  </a:ext>
                </a:extLst>
              </a:tr>
              <a:tr h="211203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900" b="1" i="0" u="none" strike="noStrike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1" i="0" u="none" strike="noStrike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1" i="0" u="none" strike="noStrike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1" i="0" u="none" strike="noStrike" dirty="0">
                        <a:solidFill>
                          <a:srgbClr val="0070C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6368" marR="6368" marT="636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41762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2F420EF1-C689-36EE-DC83-0E38E55CC8CD}"/>
              </a:ext>
            </a:extLst>
          </p:cNvPr>
          <p:cNvSpPr txBox="1">
            <a:spLocks/>
          </p:cNvSpPr>
          <p:nvPr/>
        </p:nvSpPr>
        <p:spPr>
          <a:xfrm>
            <a:off x="1366598" y="514818"/>
            <a:ext cx="4969354" cy="5968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kumimoji="1" lang="ja-JP" altLang="en-US" sz="1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学校別地域クラブ</a:t>
            </a:r>
            <a:r>
              <a:rPr lang="ja-JP" altLang="en-US" sz="1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</a:t>
            </a:r>
            <a:r>
              <a:rPr kumimoji="1" lang="ja-JP" altLang="en-US" sz="1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参加状況</a:t>
            </a:r>
            <a:b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78D458-CFCE-E3D0-1ED4-1FCB6CA17B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七角形 3">
            <a:extLst>
              <a:ext uri="{FF2B5EF4-FFF2-40B4-BE49-F238E27FC236}">
                <a16:creationId xmlns:a16="http://schemas.microsoft.com/office/drawing/2014/main" id="{11875902-93E0-3D2B-9F00-A2AF26572776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39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3276372-9C72-F55F-BCD5-088EC9843206}"/>
              </a:ext>
            </a:extLst>
          </p:cNvPr>
          <p:cNvSpPr/>
          <p:nvPr/>
        </p:nvSpPr>
        <p:spPr>
          <a:xfrm>
            <a:off x="4621047" y="4554977"/>
            <a:ext cx="2824796" cy="774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DCBDE7B-2F53-2774-D06E-562ED0EC1143}"/>
              </a:ext>
            </a:extLst>
          </p:cNvPr>
          <p:cNvSpPr/>
          <p:nvPr/>
        </p:nvSpPr>
        <p:spPr>
          <a:xfrm>
            <a:off x="4626085" y="3448064"/>
            <a:ext cx="2824796" cy="774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FB7D2D6-7A0E-4B51-92A1-92E640501690}"/>
              </a:ext>
            </a:extLst>
          </p:cNvPr>
          <p:cNvSpPr/>
          <p:nvPr/>
        </p:nvSpPr>
        <p:spPr>
          <a:xfrm>
            <a:off x="4648343" y="2268292"/>
            <a:ext cx="2824796" cy="774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E0C15E1-8D47-A724-FDAD-CBE372A601AB}"/>
              </a:ext>
            </a:extLst>
          </p:cNvPr>
          <p:cNvSpPr/>
          <p:nvPr/>
        </p:nvSpPr>
        <p:spPr>
          <a:xfrm>
            <a:off x="339728" y="6822634"/>
            <a:ext cx="3931168" cy="3248867"/>
          </a:xfrm>
          <a:prstGeom prst="rect">
            <a:avLst/>
          </a:prstGeom>
          <a:solidFill>
            <a:srgbClr val="C2E767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sz="1000" dirty="0"/>
          </a:p>
          <a:p>
            <a:pPr algn="ctr"/>
            <a:endParaRPr kumimoji="1" lang="en-US" altLang="ja-JP" sz="1000" dirty="0"/>
          </a:p>
          <a:p>
            <a:pPr algn="ctr"/>
            <a:r>
              <a:rPr kumimoji="1" lang="ja-JP" altLang="en-US" dirty="0"/>
              <a:t>＜活動場所＞</a:t>
            </a:r>
            <a:endParaRPr kumimoji="1" lang="en-US" altLang="ja-JP" sz="1100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sz="1000" dirty="0"/>
          </a:p>
          <a:p>
            <a:pPr algn="ctr"/>
            <a:endParaRPr kumimoji="1" lang="en-US" altLang="ja-JP" sz="1000" dirty="0"/>
          </a:p>
          <a:p>
            <a:pPr algn="ctr"/>
            <a:endParaRPr kumimoji="1" lang="en-US" altLang="ja-JP" sz="1000" dirty="0"/>
          </a:p>
          <a:p>
            <a:pPr algn="ctr"/>
            <a:endParaRPr kumimoji="1" lang="en-US" altLang="ja-JP" sz="1000" dirty="0"/>
          </a:p>
          <a:p>
            <a:pPr algn="ctr"/>
            <a:r>
              <a:rPr kumimoji="1" lang="ja-JP" altLang="en-US" dirty="0"/>
              <a:t>学校施設・公共施設</a:t>
            </a:r>
            <a:endParaRPr kumimoji="1"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D3749E-B161-9B4B-A223-8DD70A8B8D88}"/>
              </a:ext>
            </a:extLst>
          </p:cNvPr>
          <p:cNvSpPr/>
          <p:nvPr/>
        </p:nvSpPr>
        <p:spPr>
          <a:xfrm>
            <a:off x="4495812" y="8360094"/>
            <a:ext cx="3119153" cy="1698307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kumimoji="1" lang="ja-JP" altLang="en-US" sz="1300" b="1" dirty="0"/>
              <a:t>〇　生徒は会員登録して休日活動に参加</a:t>
            </a:r>
            <a:endParaRPr kumimoji="1" lang="en-US" altLang="ja-JP" sz="1300" b="1" dirty="0"/>
          </a:p>
          <a:p>
            <a:pPr>
              <a:lnSpc>
                <a:spcPts val="2500"/>
              </a:lnSpc>
            </a:pPr>
            <a:r>
              <a:rPr kumimoji="1" lang="ja-JP" altLang="en-US" sz="1300" b="1" dirty="0"/>
              <a:t>〇　会費は月額〇〇〇〇円＋保険料</a:t>
            </a:r>
            <a:endParaRPr kumimoji="1" lang="en-US" altLang="ja-JP" sz="1300" b="1" dirty="0"/>
          </a:p>
          <a:p>
            <a:pPr>
              <a:lnSpc>
                <a:spcPts val="2500"/>
              </a:lnSpc>
            </a:pPr>
            <a:r>
              <a:rPr kumimoji="1" lang="ja-JP" altLang="en-US" sz="1300" b="1" dirty="0"/>
              <a:t>〇　指導者は指導者契約を締結する</a:t>
            </a:r>
            <a:endParaRPr kumimoji="1" lang="en-US" altLang="ja-JP" sz="1300" b="1" dirty="0"/>
          </a:p>
          <a:p>
            <a:pPr>
              <a:lnSpc>
                <a:spcPts val="2500"/>
              </a:lnSpc>
            </a:pPr>
            <a:r>
              <a:rPr lang="ja-JP" altLang="en-US" sz="1300" b="1" dirty="0"/>
              <a:t>　　　　＊　毎月活動報告書を提出する</a:t>
            </a:r>
            <a:endParaRPr kumimoji="1" lang="en-US" altLang="ja-JP" sz="1300" b="1" dirty="0"/>
          </a:p>
          <a:p>
            <a:pPr>
              <a:lnSpc>
                <a:spcPts val="2500"/>
              </a:lnSpc>
            </a:pPr>
            <a:r>
              <a:rPr kumimoji="1" lang="ja-JP" altLang="en-US" sz="1300" b="1" dirty="0"/>
              <a:t>〇　参加者はアプリ登録で保険加入</a:t>
            </a:r>
            <a:r>
              <a:rPr lang="ja-JP" altLang="en-US" sz="1300" b="1" dirty="0"/>
              <a:t>可能</a:t>
            </a:r>
            <a:endParaRPr kumimoji="1" lang="en-US" altLang="ja-JP" sz="1300" b="1" dirty="0"/>
          </a:p>
        </p:txBody>
      </p:sp>
      <p:pic>
        <p:nvPicPr>
          <p:cNvPr id="5" name="Picture 2" descr="中学校イラスト無料 に対する画像結果">
            <a:extLst>
              <a:ext uri="{FF2B5EF4-FFF2-40B4-BE49-F238E27FC236}">
                <a16:creationId xmlns:a16="http://schemas.microsoft.com/office/drawing/2014/main" id="{8140A6F3-6FB2-461D-F497-2CF99066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3" y="8640950"/>
            <a:ext cx="1002164" cy="8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体育館　イラスト　無料 に対する画像結果">
            <a:extLst>
              <a:ext uri="{FF2B5EF4-FFF2-40B4-BE49-F238E27FC236}">
                <a16:creationId xmlns:a16="http://schemas.microsoft.com/office/drawing/2014/main" id="{7D6EFF5B-0A4B-23F1-C9D4-F7487EB0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87" y="8640950"/>
            <a:ext cx="964839" cy="8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AB3FC4AA-2713-CD8B-B305-6A45BD2A815C}"/>
              </a:ext>
            </a:extLst>
          </p:cNvPr>
          <p:cNvSpPr/>
          <p:nvPr/>
        </p:nvSpPr>
        <p:spPr>
          <a:xfrm>
            <a:off x="539976" y="7145024"/>
            <a:ext cx="1637732" cy="453175"/>
          </a:xfrm>
          <a:prstGeom prst="ellips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サッカー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61762D2-DD6E-CBD3-7746-01219198346D}"/>
              </a:ext>
            </a:extLst>
          </p:cNvPr>
          <p:cNvSpPr/>
          <p:nvPr/>
        </p:nvSpPr>
        <p:spPr>
          <a:xfrm>
            <a:off x="2370515" y="7129849"/>
            <a:ext cx="1705019" cy="453175"/>
          </a:xfrm>
          <a:prstGeom prst="ellips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テニス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9B47E88-2A4A-D2D7-4004-B2714D1C349C}"/>
              </a:ext>
            </a:extLst>
          </p:cNvPr>
          <p:cNvSpPr/>
          <p:nvPr/>
        </p:nvSpPr>
        <p:spPr>
          <a:xfrm>
            <a:off x="539976" y="7675953"/>
            <a:ext cx="1637732" cy="453175"/>
          </a:xfrm>
          <a:prstGeom prst="ellips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陸 上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D4C9C69-F3B6-96F2-C0C0-17BF2BBC2662}"/>
              </a:ext>
            </a:extLst>
          </p:cNvPr>
          <p:cNvSpPr/>
          <p:nvPr/>
        </p:nvSpPr>
        <p:spPr>
          <a:xfrm>
            <a:off x="2437803" y="7661665"/>
            <a:ext cx="1637732" cy="453175"/>
          </a:xfrm>
          <a:prstGeom prst="ellips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/>
              <a:t>バスケ</a:t>
            </a:r>
            <a:r>
              <a:rPr kumimoji="1" lang="ja-JP" altLang="en-US" sz="1200" dirty="0"/>
              <a:t>・・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96D019-867E-5F7E-CF28-F43DAC5E84F7}"/>
              </a:ext>
            </a:extLst>
          </p:cNvPr>
          <p:cNvSpPr txBox="1"/>
          <p:nvPr/>
        </p:nvSpPr>
        <p:spPr>
          <a:xfrm>
            <a:off x="438051" y="1402528"/>
            <a:ext cx="2304596" cy="4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highlight>
                  <a:srgbClr val="00FF00"/>
                </a:highlight>
              </a:rPr>
              <a:t>＜地域の受け皿＞</a:t>
            </a:r>
            <a:endParaRPr kumimoji="1" lang="en-US" altLang="ja-JP" b="1" dirty="0">
              <a:highlight>
                <a:srgbClr val="00FF00"/>
              </a:highlight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F0E249-F8BE-D030-570E-94637D5AFD2B}"/>
              </a:ext>
            </a:extLst>
          </p:cNvPr>
          <p:cNvSpPr/>
          <p:nvPr/>
        </p:nvSpPr>
        <p:spPr>
          <a:xfrm>
            <a:off x="339727" y="1928107"/>
            <a:ext cx="2587105" cy="3888802"/>
          </a:xfrm>
          <a:prstGeom prst="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 prstMaterial="plastic"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800" b="1" dirty="0"/>
              <a:t>　・体育協会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　・文化団体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　・スポーツ少年団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　・地域活動団体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　・地域の指導者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　・教員の兼職・兼業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lang="ja-JP" altLang="en-US" sz="1800" b="1" dirty="0"/>
              <a:t>　・</a:t>
            </a:r>
            <a:r>
              <a:rPr kumimoji="1" lang="ja-JP" altLang="en-US" sz="1800" b="1" dirty="0"/>
              <a:t>その他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lang="ja-JP" altLang="en-US" sz="1600" b="1" dirty="0"/>
              <a:t>事務局</a:t>
            </a:r>
            <a:endParaRPr lang="en-US" altLang="ja-JP" sz="1600" b="1" dirty="0"/>
          </a:p>
          <a:p>
            <a:pPr>
              <a:lnSpc>
                <a:spcPct val="150000"/>
              </a:lnSpc>
            </a:pPr>
            <a:r>
              <a:rPr kumimoji="1" lang="en-US" altLang="ja-JP" sz="1600" b="1" dirty="0"/>
              <a:t>NPO</a:t>
            </a:r>
            <a:r>
              <a:rPr kumimoji="1" lang="ja-JP" altLang="en-US" sz="1600" b="1" dirty="0"/>
              <a:t>法人白岡</a:t>
            </a:r>
            <a:r>
              <a:rPr kumimoji="1" lang="en-US" altLang="ja-JP" sz="1600" b="1" dirty="0"/>
              <a:t>Sport-Verein</a:t>
            </a:r>
            <a:endParaRPr kumimoji="1" lang="ja-JP" altLang="en-US" sz="1600" b="1" dirty="0"/>
          </a:p>
        </p:txBody>
      </p:sp>
      <p:pic>
        <p:nvPicPr>
          <p:cNvPr id="14" name="Picture 4" descr="サッカー場 イラスト 無料 に対する画像結果">
            <a:extLst>
              <a:ext uri="{FF2B5EF4-FFF2-40B4-BE49-F238E27FC236}">
                <a16:creationId xmlns:a16="http://schemas.microsoft.com/office/drawing/2014/main" id="{C0BA6AA8-6FAA-BBC8-DEC5-03731308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50" y="8650841"/>
            <a:ext cx="849295" cy="8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0FBAF3-BD59-DDBA-9C1D-7ECEF4257AB3}"/>
              </a:ext>
            </a:extLst>
          </p:cNvPr>
          <p:cNvSpPr txBox="1"/>
          <p:nvPr/>
        </p:nvSpPr>
        <p:spPr>
          <a:xfrm>
            <a:off x="2080650" y="6328731"/>
            <a:ext cx="2304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/>
              <a:t>＜地域クラブ＞</a:t>
            </a:r>
            <a:endParaRPr kumimoji="1" lang="en-US" altLang="ja-JP" b="1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803CE24-07A9-301E-A596-AD212EF3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69" y="459514"/>
            <a:ext cx="4759696" cy="641354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地域クラブ</a:t>
            </a:r>
            <a:r>
              <a:rPr kumimoji="1"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活動</a:t>
            </a:r>
            <a:r>
              <a:rPr lang="ja-JP" altLang="en-US" sz="2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と指導者</a:t>
            </a:r>
            <a:endParaRPr kumimoji="1" lang="ja-JP" altLang="en-US" sz="28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51CE73B-5C6E-5C6D-BDCC-D7679103E432}"/>
              </a:ext>
            </a:extLst>
          </p:cNvPr>
          <p:cNvSpPr/>
          <p:nvPr/>
        </p:nvSpPr>
        <p:spPr>
          <a:xfrm>
            <a:off x="5216666" y="1987955"/>
            <a:ext cx="14414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篠津中学校　　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2F5F9DD-7639-4348-B143-7FC120FA28EC}"/>
              </a:ext>
            </a:extLst>
          </p:cNvPr>
          <p:cNvSpPr/>
          <p:nvPr/>
        </p:nvSpPr>
        <p:spPr>
          <a:xfrm>
            <a:off x="4921849" y="2479448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○○部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62FB7FF-CB79-60AE-1EBC-9C3761D90C88}"/>
              </a:ext>
            </a:extLst>
          </p:cNvPr>
          <p:cNvSpPr/>
          <p:nvPr/>
        </p:nvSpPr>
        <p:spPr>
          <a:xfrm>
            <a:off x="6143278" y="2456643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・・</a:t>
            </a:r>
            <a:r>
              <a:rPr kumimoji="1" lang="en-US" altLang="ja-JP" sz="1400" dirty="0" err="1"/>
              <a:t>etc</a:t>
            </a:r>
            <a:endParaRPr kumimoji="1" lang="en-US" altLang="ja-JP" sz="14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4AC0F7D-0547-038C-4986-E0EC617F2E8C}"/>
              </a:ext>
            </a:extLst>
          </p:cNvPr>
          <p:cNvSpPr/>
          <p:nvPr/>
        </p:nvSpPr>
        <p:spPr>
          <a:xfrm>
            <a:off x="5186658" y="3153724"/>
            <a:ext cx="14414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菁莪中学校　　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2732C3F-0FFD-BC11-48BF-D69280EADFBA}"/>
              </a:ext>
            </a:extLst>
          </p:cNvPr>
          <p:cNvSpPr/>
          <p:nvPr/>
        </p:nvSpPr>
        <p:spPr>
          <a:xfrm>
            <a:off x="4921849" y="3622307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○○部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36EEF5D-373B-BF0E-1DD2-A3C1006A9F4A}"/>
              </a:ext>
            </a:extLst>
          </p:cNvPr>
          <p:cNvSpPr/>
          <p:nvPr/>
        </p:nvSpPr>
        <p:spPr>
          <a:xfrm>
            <a:off x="6123422" y="3664975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・・</a:t>
            </a:r>
            <a:r>
              <a:rPr kumimoji="1" lang="en-US" altLang="ja-JP" sz="1400" dirty="0" err="1"/>
              <a:t>etc</a:t>
            </a:r>
            <a:endParaRPr kumimoji="1" lang="en-US" altLang="ja-JP" sz="14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7AE40A8-885D-5E9B-9BCD-C5B5E04423A0}"/>
              </a:ext>
            </a:extLst>
          </p:cNvPr>
          <p:cNvSpPr/>
          <p:nvPr/>
        </p:nvSpPr>
        <p:spPr>
          <a:xfrm>
            <a:off x="5186658" y="4280533"/>
            <a:ext cx="12618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南中学校　　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D53FF66-A059-E588-EABE-35AE9986F426}"/>
              </a:ext>
            </a:extLst>
          </p:cNvPr>
          <p:cNvSpPr/>
          <p:nvPr/>
        </p:nvSpPr>
        <p:spPr>
          <a:xfrm>
            <a:off x="4882275" y="4764718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○○部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04D44F3-3384-1822-2955-990962E37FCE}"/>
              </a:ext>
            </a:extLst>
          </p:cNvPr>
          <p:cNvSpPr/>
          <p:nvPr/>
        </p:nvSpPr>
        <p:spPr>
          <a:xfrm>
            <a:off x="6079298" y="4747797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・・</a:t>
            </a:r>
            <a:r>
              <a:rPr kumimoji="1" lang="en-US" altLang="ja-JP" sz="1400" dirty="0" err="1"/>
              <a:t>etc</a:t>
            </a:r>
            <a:endParaRPr kumimoji="1" lang="en-US" altLang="ja-JP" sz="1400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5A0F89-FADB-F7CC-8960-F1AF04761CA7}"/>
              </a:ext>
            </a:extLst>
          </p:cNvPr>
          <p:cNvSpPr/>
          <p:nvPr/>
        </p:nvSpPr>
        <p:spPr>
          <a:xfrm>
            <a:off x="4569333" y="5580806"/>
            <a:ext cx="2824796" cy="774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842DDFB-3772-1441-4D35-E30A9A9DF0AF}"/>
              </a:ext>
            </a:extLst>
          </p:cNvPr>
          <p:cNvSpPr/>
          <p:nvPr/>
        </p:nvSpPr>
        <p:spPr>
          <a:xfrm>
            <a:off x="5096890" y="5301957"/>
            <a:ext cx="144142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白岡中学校　　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228601A-284C-44B7-6250-3E6DF37BB514}"/>
              </a:ext>
            </a:extLst>
          </p:cNvPr>
          <p:cNvSpPr/>
          <p:nvPr/>
        </p:nvSpPr>
        <p:spPr>
          <a:xfrm>
            <a:off x="4923567" y="5753489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/>
              <a:t>○○部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B99A5F8-E08E-37CF-1D5A-2482F5C7B534}"/>
              </a:ext>
            </a:extLst>
          </p:cNvPr>
          <p:cNvSpPr/>
          <p:nvPr/>
        </p:nvSpPr>
        <p:spPr>
          <a:xfrm>
            <a:off x="6060741" y="5736568"/>
            <a:ext cx="1081663" cy="401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・・</a:t>
            </a:r>
            <a:r>
              <a:rPr kumimoji="1" lang="en-US" altLang="ja-JP" sz="1400" dirty="0" err="1"/>
              <a:t>etc</a:t>
            </a:r>
            <a:endParaRPr kumimoji="1" lang="en-US" altLang="ja-JP" sz="1400" dirty="0"/>
          </a:p>
        </p:txBody>
      </p:sp>
      <p:pic>
        <p:nvPicPr>
          <p:cNvPr id="55" name="Picture 10" descr="バスケット シルエット に対する画像結果">
            <a:extLst>
              <a:ext uri="{FF2B5EF4-FFF2-40B4-BE49-F238E27FC236}">
                <a16:creationId xmlns:a16="http://schemas.microsoft.com/office/drawing/2014/main" id="{5D26B77F-BEF9-7D54-6728-4798691D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92" y="2235898"/>
            <a:ext cx="902065" cy="7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サッカー シルエット に対する画像結果">
            <a:extLst>
              <a:ext uri="{FF2B5EF4-FFF2-40B4-BE49-F238E27FC236}">
                <a16:creationId xmlns:a16="http://schemas.microsoft.com/office/drawing/2014/main" id="{CA83C85F-51A8-EBD6-16BE-8FDBECBA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01" y="3223759"/>
            <a:ext cx="820228" cy="7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スポーツ指導者　シルエット に対する画像結果">
            <a:extLst>
              <a:ext uri="{FF2B5EF4-FFF2-40B4-BE49-F238E27FC236}">
                <a16:creationId xmlns:a16="http://schemas.microsoft.com/office/drawing/2014/main" id="{C2DC3158-1681-A1A6-B4FE-F72B1BE7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85" y="4455746"/>
            <a:ext cx="842724" cy="11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F567D2C-FDA2-6E34-4F72-2CBBE5F36CAA}"/>
              </a:ext>
            </a:extLst>
          </p:cNvPr>
          <p:cNvSpPr txBox="1"/>
          <p:nvPr/>
        </p:nvSpPr>
        <p:spPr>
          <a:xfrm>
            <a:off x="5032494" y="1389557"/>
            <a:ext cx="2304596" cy="4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highlight>
                  <a:srgbClr val="00FF00"/>
                </a:highlight>
              </a:rPr>
              <a:t>＜学校部活動＞</a:t>
            </a:r>
            <a:endParaRPr kumimoji="1" lang="en-US" altLang="ja-JP" b="1" dirty="0">
              <a:highlight>
                <a:srgbClr val="00FF00"/>
              </a:highlight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FA7B6DC-D80E-EA6A-6A12-AA32ED26789D}"/>
              </a:ext>
            </a:extLst>
          </p:cNvPr>
          <p:cNvSpPr txBox="1"/>
          <p:nvPr/>
        </p:nvSpPr>
        <p:spPr>
          <a:xfrm>
            <a:off x="4505057" y="6892352"/>
            <a:ext cx="3119153" cy="1440459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800" b="1" dirty="0"/>
              <a:t>＜兼職・兼業教員＞</a:t>
            </a:r>
            <a:endParaRPr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400" b="1" dirty="0"/>
              <a:t>　学校放課後：顧問として部活動指導</a:t>
            </a:r>
            <a:endParaRPr kumimoji="1" lang="en-US" altLang="ja-JP" sz="1400" b="1" dirty="0"/>
          </a:p>
          <a:p>
            <a:pPr>
              <a:lnSpc>
                <a:spcPct val="150000"/>
              </a:lnSpc>
            </a:pPr>
            <a:r>
              <a:rPr lang="ja-JP" altLang="en-US" sz="1400" b="1" dirty="0"/>
              <a:t>　週末 ・ 休日：運営団体の指導者</a:t>
            </a:r>
            <a:endParaRPr kumimoji="1" lang="en-US" altLang="ja-JP" sz="1400" b="1" dirty="0"/>
          </a:p>
          <a:p>
            <a:pPr>
              <a:lnSpc>
                <a:spcPct val="150000"/>
              </a:lnSpc>
            </a:pPr>
            <a:r>
              <a:rPr kumimoji="1" lang="ja-JP" altLang="en-US" sz="1400" b="1" dirty="0"/>
              <a:t>　活動：週３回、３時間</a:t>
            </a:r>
            <a:r>
              <a:rPr kumimoji="1" lang="en-US" altLang="ja-JP" sz="1400" b="1" dirty="0"/>
              <a:t>/</a:t>
            </a:r>
            <a:r>
              <a:rPr kumimoji="1" lang="ja-JP" altLang="en-US" sz="1400" b="1" dirty="0"/>
              <a:t>回</a:t>
            </a:r>
            <a:r>
              <a:rPr kumimoji="1" lang="en-US" altLang="ja-JP" sz="1400" b="1" dirty="0"/>
              <a:t>	</a:t>
            </a:r>
            <a:r>
              <a:rPr kumimoji="1" lang="ja-JP" altLang="en-US" sz="1400" b="1" dirty="0"/>
              <a:t>、練習のみ</a:t>
            </a:r>
            <a:endParaRPr kumimoji="1" lang="en-US" altLang="ja-JP" sz="1400" b="1" dirty="0"/>
          </a:p>
        </p:txBody>
      </p:sp>
      <p:sp>
        <p:nvSpPr>
          <p:cNvPr id="60" name="矢印: 左 59">
            <a:extLst>
              <a:ext uri="{FF2B5EF4-FFF2-40B4-BE49-F238E27FC236}">
                <a16:creationId xmlns:a16="http://schemas.microsoft.com/office/drawing/2014/main" id="{743E92F2-9E3C-5D9F-1696-8C63EA4AA6FA}"/>
              </a:ext>
            </a:extLst>
          </p:cNvPr>
          <p:cNvSpPr/>
          <p:nvPr/>
        </p:nvSpPr>
        <p:spPr>
          <a:xfrm>
            <a:off x="2452301" y="2453588"/>
            <a:ext cx="2251862" cy="565434"/>
          </a:xfrm>
          <a:prstGeom prst="leftArrow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左 60">
            <a:extLst>
              <a:ext uri="{FF2B5EF4-FFF2-40B4-BE49-F238E27FC236}">
                <a16:creationId xmlns:a16="http://schemas.microsoft.com/office/drawing/2014/main" id="{E900E18B-3614-867A-C50B-CA0EE1215572}"/>
              </a:ext>
            </a:extLst>
          </p:cNvPr>
          <p:cNvSpPr/>
          <p:nvPr/>
        </p:nvSpPr>
        <p:spPr>
          <a:xfrm>
            <a:off x="2462844" y="4712616"/>
            <a:ext cx="2247001" cy="565433"/>
          </a:xfrm>
          <a:prstGeom prst="leftArrow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左 61">
            <a:extLst>
              <a:ext uri="{FF2B5EF4-FFF2-40B4-BE49-F238E27FC236}">
                <a16:creationId xmlns:a16="http://schemas.microsoft.com/office/drawing/2014/main" id="{69ECC72B-2365-8C27-82E3-E5FAC05B7D66}"/>
              </a:ext>
            </a:extLst>
          </p:cNvPr>
          <p:cNvSpPr/>
          <p:nvPr/>
        </p:nvSpPr>
        <p:spPr>
          <a:xfrm>
            <a:off x="2424191" y="3577186"/>
            <a:ext cx="2251862" cy="565434"/>
          </a:xfrm>
          <a:prstGeom prst="leftArrow">
            <a:avLst/>
          </a:prstGeom>
          <a:noFill/>
          <a:ln w="381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F51DC7D-9BF8-A104-7D0F-94157A73CEDB}"/>
              </a:ext>
            </a:extLst>
          </p:cNvPr>
          <p:cNvSpPr/>
          <p:nvPr/>
        </p:nvSpPr>
        <p:spPr>
          <a:xfrm>
            <a:off x="4454707" y="1836328"/>
            <a:ext cx="3180638" cy="468696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矢印: 下 66">
            <a:extLst>
              <a:ext uri="{FF2B5EF4-FFF2-40B4-BE49-F238E27FC236}">
                <a16:creationId xmlns:a16="http://schemas.microsoft.com/office/drawing/2014/main" id="{6F3DF775-A6B1-2AAA-0E7A-FDCBB7D18D95}"/>
              </a:ext>
            </a:extLst>
          </p:cNvPr>
          <p:cNvSpPr/>
          <p:nvPr/>
        </p:nvSpPr>
        <p:spPr>
          <a:xfrm>
            <a:off x="998906" y="5792767"/>
            <a:ext cx="1081744" cy="1001809"/>
          </a:xfrm>
          <a:prstGeom prst="downArrow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983246F-865B-D64E-9126-287AA943359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七角形 2">
            <a:extLst>
              <a:ext uri="{FF2B5EF4-FFF2-40B4-BE49-F238E27FC236}">
                <a16:creationId xmlns:a16="http://schemas.microsoft.com/office/drawing/2014/main" id="{F58C610A-D8F5-EB54-6AAB-248F68F5B734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4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7" grpId="0" animBg="1"/>
      <p:bldP spid="65" grpId="0" animBg="1"/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5" grpId="0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8" grpId="0"/>
      <p:bldP spid="59" grpId="0" animBg="1"/>
      <p:bldP spid="60" grpId="0" animBg="1"/>
      <p:bldP spid="61" grpId="0" animBg="1"/>
      <p:bldP spid="62" grpId="0" animBg="1"/>
      <p:bldP spid="64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917BC6A0-A20E-D905-FB6F-CF02237AE8EB}"/>
              </a:ext>
            </a:extLst>
          </p:cNvPr>
          <p:cNvSpPr txBox="1">
            <a:spLocks/>
          </p:cNvSpPr>
          <p:nvPr/>
        </p:nvSpPr>
        <p:spPr>
          <a:xfrm>
            <a:off x="1394276" y="330970"/>
            <a:ext cx="5150131" cy="5848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8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地域クラブ活動の日程調整は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D881B57-12C7-A4D8-ECD2-B3E79BC42409}"/>
              </a:ext>
            </a:extLst>
          </p:cNvPr>
          <p:cNvSpPr/>
          <p:nvPr/>
        </p:nvSpPr>
        <p:spPr>
          <a:xfrm>
            <a:off x="391254" y="1604599"/>
            <a:ext cx="1212470" cy="896575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中学校</a:t>
            </a:r>
            <a:endParaRPr kumimoji="1" lang="en-US" altLang="ja-JP" sz="20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7E53047-37E9-C9B9-B258-FCE884156CF5}"/>
              </a:ext>
            </a:extLst>
          </p:cNvPr>
          <p:cNvSpPr/>
          <p:nvPr/>
        </p:nvSpPr>
        <p:spPr>
          <a:xfrm>
            <a:off x="4211623" y="1604597"/>
            <a:ext cx="1212470" cy="896575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白岡</a:t>
            </a:r>
            <a:r>
              <a:rPr kumimoji="1" lang="en-US" altLang="ja-JP" sz="2000" b="1" dirty="0"/>
              <a:t>SV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CF69B03-462F-C629-3635-6CAC77E89E54}"/>
              </a:ext>
            </a:extLst>
          </p:cNvPr>
          <p:cNvSpPr/>
          <p:nvPr/>
        </p:nvSpPr>
        <p:spPr>
          <a:xfrm>
            <a:off x="2251395" y="1604598"/>
            <a:ext cx="1212470" cy="896575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指導者</a:t>
            </a:r>
            <a:endParaRPr kumimoji="1" lang="en-US" altLang="ja-JP" sz="2000" b="1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F54B98F-C9CA-6E9F-C3A4-A090AFAD8F32}"/>
              </a:ext>
            </a:extLst>
          </p:cNvPr>
          <p:cNvSpPr/>
          <p:nvPr/>
        </p:nvSpPr>
        <p:spPr>
          <a:xfrm>
            <a:off x="6171851" y="1604599"/>
            <a:ext cx="1212470" cy="896575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生徒・保護者</a:t>
            </a:r>
            <a:endParaRPr kumimoji="1" lang="en-US" altLang="ja-JP" sz="200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91B44BC-DE23-2871-BA78-39C0EB755904}"/>
              </a:ext>
            </a:extLst>
          </p:cNvPr>
          <p:cNvSpPr/>
          <p:nvPr/>
        </p:nvSpPr>
        <p:spPr>
          <a:xfrm>
            <a:off x="391253" y="3011288"/>
            <a:ext cx="3072612" cy="896575"/>
          </a:xfrm>
          <a:prstGeom prst="roundRect">
            <a:avLst/>
          </a:prstGeom>
          <a:solidFill>
            <a:srgbClr val="DAFBFE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日程 </a:t>
            </a:r>
            <a:r>
              <a:rPr lang="ja-JP" altLang="en-US" sz="2000" b="1" dirty="0"/>
              <a:t>及び </a:t>
            </a:r>
            <a:r>
              <a:rPr kumimoji="1" lang="ja-JP" altLang="en-US" sz="2000" b="1" dirty="0"/>
              <a:t>会場の調整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854A4-26B0-24A6-E6C3-A3F3AED0BC6D}"/>
              </a:ext>
            </a:extLst>
          </p:cNvPr>
          <p:cNvSpPr/>
          <p:nvPr/>
        </p:nvSpPr>
        <p:spPr>
          <a:xfrm>
            <a:off x="4137574" y="5417759"/>
            <a:ext cx="1385457" cy="1297798"/>
          </a:xfrm>
          <a:prstGeom prst="roundRect">
            <a:avLst/>
          </a:prstGeom>
          <a:solidFill>
            <a:srgbClr val="DAFBFE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日程確認</a:t>
            </a:r>
            <a:endParaRPr kumimoji="1" lang="en-US" altLang="ja-JP" sz="2000" b="1" dirty="0"/>
          </a:p>
          <a:p>
            <a:pPr algn="ctr"/>
            <a:endParaRPr lang="en-US" altLang="ja-JP" sz="2000" b="1" dirty="0"/>
          </a:p>
          <a:p>
            <a:pPr algn="ctr"/>
            <a:r>
              <a:rPr kumimoji="1" lang="ja-JP" altLang="en-US" sz="2000" b="1" dirty="0"/>
              <a:t>会場視察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8F9AE77-74D9-BCBD-AC22-DBF25F19C45B}"/>
              </a:ext>
            </a:extLst>
          </p:cNvPr>
          <p:cNvSpPr/>
          <p:nvPr/>
        </p:nvSpPr>
        <p:spPr>
          <a:xfrm>
            <a:off x="1603724" y="4339034"/>
            <a:ext cx="5612416" cy="896575"/>
          </a:xfrm>
          <a:prstGeom prst="roundRect">
            <a:avLst/>
          </a:prstGeom>
          <a:solidFill>
            <a:srgbClr val="DAFBFE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日程等の連絡・カレンダー登録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720F9FB-8994-E961-6AD0-E35ACE29DCA1}"/>
              </a:ext>
            </a:extLst>
          </p:cNvPr>
          <p:cNvSpPr/>
          <p:nvPr/>
        </p:nvSpPr>
        <p:spPr>
          <a:xfrm>
            <a:off x="5830683" y="5417759"/>
            <a:ext cx="1385457" cy="896575"/>
          </a:xfrm>
          <a:prstGeom prst="roundRect">
            <a:avLst/>
          </a:prstGeom>
          <a:solidFill>
            <a:srgbClr val="DAFBFE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参加確認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5C69124-08C8-9D15-84F8-5CDA0B308593}"/>
              </a:ext>
            </a:extLst>
          </p:cNvPr>
          <p:cNvSpPr/>
          <p:nvPr/>
        </p:nvSpPr>
        <p:spPr>
          <a:xfrm>
            <a:off x="1689014" y="6944772"/>
            <a:ext cx="5527126" cy="896575"/>
          </a:xfrm>
          <a:prstGeom prst="roundRect">
            <a:avLst/>
          </a:prstGeom>
          <a:solidFill>
            <a:srgbClr val="DAFBFE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指導者は参加状況の確認、　生徒は出欠回答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93C94C7-5540-AD27-0C05-6F1F4F95E4CE}"/>
              </a:ext>
            </a:extLst>
          </p:cNvPr>
          <p:cNvSpPr/>
          <p:nvPr/>
        </p:nvSpPr>
        <p:spPr>
          <a:xfrm>
            <a:off x="350248" y="8761423"/>
            <a:ext cx="7002053" cy="896575"/>
          </a:xfrm>
          <a:prstGeom prst="roundRect">
            <a:avLst/>
          </a:prstGeom>
          <a:solidFill>
            <a:srgbClr val="DAFBFE"/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各会場での週末地域クラブ活動の実践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510BF0B5-FC4B-74BE-8DC4-18BB35730AB8}"/>
              </a:ext>
            </a:extLst>
          </p:cNvPr>
          <p:cNvSpPr/>
          <p:nvPr/>
        </p:nvSpPr>
        <p:spPr>
          <a:xfrm>
            <a:off x="4585776" y="2514448"/>
            <a:ext cx="494224" cy="182458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9782BB9C-C8DC-0FD0-DF9E-120E0E3AF9D3}"/>
              </a:ext>
            </a:extLst>
          </p:cNvPr>
          <p:cNvSpPr/>
          <p:nvPr/>
        </p:nvSpPr>
        <p:spPr>
          <a:xfrm>
            <a:off x="6530974" y="2474725"/>
            <a:ext cx="494224" cy="182458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32749B97-A049-F650-A618-6617F3196D80}"/>
              </a:ext>
            </a:extLst>
          </p:cNvPr>
          <p:cNvSpPr/>
          <p:nvPr/>
        </p:nvSpPr>
        <p:spPr>
          <a:xfrm>
            <a:off x="803172" y="2501172"/>
            <a:ext cx="494224" cy="51011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436EECBA-DFA7-CEF2-C0CC-F6C1FF9CEF07}"/>
              </a:ext>
            </a:extLst>
          </p:cNvPr>
          <p:cNvSpPr/>
          <p:nvPr/>
        </p:nvSpPr>
        <p:spPr>
          <a:xfrm>
            <a:off x="2557998" y="2514448"/>
            <a:ext cx="494224" cy="52493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FC3B0F0B-E392-3CC0-03C6-B0D903618D0B}"/>
              </a:ext>
            </a:extLst>
          </p:cNvPr>
          <p:cNvSpPr/>
          <p:nvPr/>
        </p:nvSpPr>
        <p:spPr>
          <a:xfrm>
            <a:off x="2550484" y="3901726"/>
            <a:ext cx="494224" cy="43730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7E16803A-E595-C266-1F51-FE5FBCBFAB3E}"/>
              </a:ext>
            </a:extLst>
          </p:cNvPr>
          <p:cNvSpPr/>
          <p:nvPr/>
        </p:nvSpPr>
        <p:spPr>
          <a:xfrm>
            <a:off x="2537051" y="5314553"/>
            <a:ext cx="494224" cy="14715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03719EC-21E5-72C9-B50A-E7086180EA82}"/>
              </a:ext>
            </a:extLst>
          </p:cNvPr>
          <p:cNvSpPr/>
          <p:nvPr/>
        </p:nvSpPr>
        <p:spPr>
          <a:xfrm>
            <a:off x="2513972" y="8112005"/>
            <a:ext cx="494224" cy="67733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3D5AE8C0-308D-88DF-C034-AAAD735E493C}"/>
              </a:ext>
            </a:extLst>
          </p:cNvPr>
          <p:cNvSpPr/>
          <p:nvPr/>
        </p:nvSpPr>
        <p:spPr>
          <a:xfrm>
            <a:off x="6407882" y="8112005"/>
            <a:ext cx="494224" cy="67733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2D1021BA-3E5C-6210-C13F-12EB7AEACC78}"/>
              </a:ext>
            </a:extLst>
          </p:cNvPr>
          <p:cNvSpPr/>
          <p:nvPr/>
        </p:nvSpPr>
        <p:spPr>
          <a:xfrm>
            <a:off x="6362573" y="6390931"/>
            <a:ext cx="494224" cy="53486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コネクタ: 曲線 27">
            <a:extLst>
              <a:ext uri="{FF2B5EF4-FFF2-40B4-BE49-F238E27FC236}">
                <a16:creationId xmlns:a16="http://schemas.microsoft.com/office/drawing/2014/main" id="{F0A70F0D-3B80-3A94-ACE0-448DF81D20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87433" y="7364894"/>
            <a:ext cx="2158955" cy="473217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A742AD19-2152-E3B0-0138-475ADC1EBC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7" name="矢印: 左 26">
            <a:extLst>
              <a:ext uri="{FF2B5EF4-FFF2-40B4-BE49-F238E27FC236}">
                <a16:creationId xmlns:a16="http://schemas.microsoft.com/office/drawing/2014/main" id="{4DF9F58C-4303-097C-FEF4-A43E34904107}"/>
              </a:ext>
            </a:extLst>
          </p:cNvPr>
          <p:cNvSpPr/>
          <p:nvPr/>
        </p:nvSpPr>
        <p:spPr>
          <a:xfrm>
            <a:off x="3489407" y="3039386"/>
            <a:ext cx="2996676" cy="788034"/>
          </a:xfrm>
          <a:prstGeom prst="leftArrow">
            <a:avLst>
              <a:gd name="adj1" fmla="val 69339"/>
              <a:gd name="adj2" fmla="val 451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調整に時間を要している</a:t>
            </a:r>
          </a:p>
        </p:txBody>
      </p:sp>
      <p:sp>
        <p:nvSpPr>
          <p:cNvPr id="3" name="七角形 2">
            <a:extLst>
              <a:ext uri="{FF2B5EF4-FFF2-40B4-BE49-F238E27FC236}">
                <a16:creationId xmlns:a16="http://schemas.microsoft.com/office/drawing/2014/main" id="{8BAB981D-2036-95E1-C7EA-B9E5AD1B6125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7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E342AB-4868-73C0-8C18-74AE50B4AFC6}"/>
              </a:ext>
            </a:extLst>
          </p:cNvPr>
          <p:cNvSpPr txBox="1">
            <a:spLocks/>
          </p:cNvSpPr>
          <p:nvPr/>
        </p:nvSpPr>
        <p:spPr>
          <a:xfrm>
            <a:off x="1365057" y="452679"/>
            <a:ext cx="4865623" cy="58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地域クラブ運営における課題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8D9A06C-8B9A-EF37-2793-25A107A1C57E}"/>
              </a:ext>
            </a:extLst>
          </p:cNvPr>
          <p:cNvSpPr txBox="1">
            <a:spLocks/>
          </p:cNvSpPr>
          <p:nvPr/>
        </p:nvSpPr>
        <p:spPr>
          <a:xfrm>
            <a:off x="478587" y="1247968"/>
            <a:ext cx="5990410" cy="4290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93675" indent="-193675" algn="l" defTabSz="776288" rtl="0" fontAlgn="base">
              <a:lnSpc>
                <a:spcPct val="90000"/>
              </a:lnSpc>
              <a:spcBef>
                <a:spcPts val="850"/>
              </a:spcBef>
              <a:spcAft>
                <a:spcPct val="0"/>
              </a:spcAft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13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48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83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400" b="1" dirty="0">
                <a:highlight>
                  <a:srgbClr val="00FF00"/>
                </a:highlight>
                <a:latin typeface="+mn-ea"/>
              </a:rPr>
              <a:t>〇　地域クラブと部活動との違いを周知</a:t>
            </a:r>
            <a:endParaRPr lang="en-US" altLang="ja-JP" sz="2400" b="1" dirty="0">
              <a:highlight>
                <a:srgbClr val="00FF00"/>
              </a:highlight>
              <a:latin typeface="+mn-ea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b="1" dirty="0">
                <a:latin typeface="+mj-ea"/>
                <a:ea typeface="+mj-ea"/>
              </a:rPr>
              <a:t>　・地域クラブ：地域クラブ指導者が土・日・祝日に活動</a:t>
            </a:r>
            <a:endParaRPr lang="en-US" altLang="ja-JP" b="1" dirty="0">
              <a:latin typeface="+mj-ea"/>
              <a:ea typeface="+mj-ea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b="1" dirty="0">
                <a:latin typeface="+mj-ea"/>
                <a:ea typeface="+mj-ea"/>
              </a:rPr>
              <a:t>　・学校部活動：学校顧問が平日の放課後に活動</a:t>
            </a:r>
            <a:endParaRPr lang="en-US" altLang="ja-JP" b="1" dirty="0">
              <a:latin typeface="+mj-ea"/>
              <a:ea typeface="+mj-ea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b="1" dirty="0">
                <a:latin typeface="+mj-ea"/>
                <a:ea typeface="+mj-ea"/>
              </a:rPr>
              <a:t>　　　⇒中体連主催の大会は、原則顧問が対応する</a:t>
            </a:r>
            <a:endParaRPr lang="en-US" altLang="ja-JP" b="1" dirty="0">
              <a:latin typeface="+mj-ea"/>
              <a:ea typeface="+mj-ea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1500" b="1" dirty="0">
              <a:latin typeface="+mj-ea"/>
              <a:ea typeface="+mj-ea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2400" b="1" dirty="0">
                <a:highlight>
                  <a:srgbClr val="00FF00"/>
                </a:highlight>
                <a:latin typeface="+mn-ea"/>
              </a:rPr>
              <a:t>〇　地域クラブ練習と試合の関係</a:t>
            </a:r>
            <a:endParaRPr lang="en-US" altLang="ja-JP" sz="2400" b="1" dirty="0">
              <a:highlight>
                <a:srgbClr val="00FF00"/>
              </a:highlight>
              <a:latin typeface="+mn-ea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2600" b="1" dirty="0"/>
              <a:t>　・地域クラブ：原則、月３回の練習を中心に活動</a:t>
            </a:r>
            <a:endParaRPr lang="en-US" altLang="ja-JP" sz="2600" b="1" dirty="0"/>
          </a:p>
          <a:p>
            <a:pPr marL="0" indent="0">
              <a:buFont typeface="Wingdings 3" charset="2"/>
              <a:buNone/>
            </a:pPr>
            <a:r>
              <a:rPr lang="ja-JP" altLang="en-US" sz="2600" b="1" dirty="0"/>
              <a:t>　・地域クラブ指導者は、原則試合の引率はできない</a:t>
            </a:r>
            <a:endParaRPr lang="en-US" altLang="ja-JP" sz="2600" b="1" dirty="0"/>
          </a:p>
          <a:p>
            <a:pPr marL="0" indent="0">
              <a:buFont typeface="Wingdings 3" charset="2"/>
              <a:buNone/>
            </a:pPr>
            <a:r>
              <a:rPr lang="ja-JP" altLang="en-US" sz="2600" b="1" dirty="0"/>
              <a:t>　　　⇒将来的には地域クラブ指導者の対応検討も必要か？</a:t>
            </a:r>
            <a:endParaRPr lang="en-US" altLang="ja-JP" sz="2600" b="1" dirty="0"/>
          </a:p>
          <a:p>
            <a:pPr marL="0" indent="0">
              <a:buFont typeface="Wingdings 3" charset="2"/>
              <a:buNone/>
            </a:pPr>
            <a:endParaRPr lang="en-US" altLang="ja-JP" sz="1100" dirty="0"/>
          </a:p>
          <a:p>
            <a:pPr marL="0" indent="0">
              <a:buFont typeface="Wingdings 3" charset="2"/>
              <a:buNone/>
            </a:pPr>
            <a:r>
              <a:rPr lang="ja-JP" altLang="en-US" sz="2600" b="1" dirty="0">
                <a:highlight>
                  <a:srgbClr val="00FF00"/>
                </a:highlight>
                <a:latin typeface="+mn-ea"/>
              </a:rPr>
              <a:t>〇　元プロ選手の待遇</a:t>
            </a:r>
            <a:endParaRPr lang="en-US" altLang="ja-JP" sz="2600" b="1" dirty="0">
              <a:highlight>
                <a:srgbClr val="00FF00"/>
              </a:highlight>
              <a:latin typeface="+mn-ea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b="1" dirty="0"/>
              <a:t>　・地域クラブ指導者に元プロ選手が参加するケース</a:t>
            </a:r>
            <a:endParaRPr lang="en-US" altLang="ja-JP" b="1" dirty="0"/>
          </a:p>
          <a:p>
            <a:pPr marL="0" indent="0">
              <a:buFont typeface="Wingdings 3" charset="2"/>
              <a:buNone/>
            </a:pPr>
            <a:r>
              <a:rPr lang="ja-JP" altLang="en-US" b="1" dirty="0"/>
              <a:t>　　　⇒　元プロ選手は指導ポイントが的確であるため、</a:t>
            </a:r>
            <a:endParaRPr lang="en-US" altLang="ja-JP" b="1" dirty="0"/>
          </a:p>
          <a:p>
            <a:pPr marL="0" indent="0">
              <a:buFont typeface="Wingdings 3" charset="2"/>
              <a:buNone/>
            </a:pPr>
            <a:r>
              <a:rPr lang="ja-JP" altLang="en-US" b="1" dirty="0"/>
              <a:t>　　　　　  リスペクトすることも必要か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71E113A-D849-D263-DB3D-73CFE3FA9A29}"/>
              </a:ext>
            </a:extLst>
          </p:cNvPr>
          <p:cNvSpPr txBox="1">
            <a:spLocks/>
          </p:cNvSpPr>
          <p:nvPr/>
        </p:nvSpPr>
        <p:spPr>
          <a:xfrm>
            <a:off x="1365057" y="5421313"/>
            <a:ext cx="5554191" cy="4740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highlight>
                  <a:srgbClr val="00FF00"/>
                </a:highlight>
                <a:latin typeface="+mn-ea"/>
              </a:rPr>
              <a:t>〇　</a:t>
            </a:r>
            <a:r>
              <a:rPr kumimoji="1" lang="ja-JP" altLang="en-US" sz="2000" b="1" dirty="0">
                <a:highlight>
                  <a:srgbClr val="00FF00"/>
                </a:highlight>
                <a:latin typeface="+mn-ea"/>
              </a:rPr>
              <a:t>地域クラブと３年生の引退時期</a:t>
            </a:r>
            <a:endParaRPr kumimoji="1" lang="en-US" altLang="ja-JP" sz="2000" b="1" dirty="0">
              <a:highlight>
                <a:srgbClr val="00FF00"/>
              </a:highlight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/>
              <a:t>　・学校部活動は、総体終了時に引退となる</a:t>
            </a:r>
            <a:endParaRPr lang="en-US" altLang="ja-JP" sz="1900" b="1" dirty="0"/>
          </a:p>
          <a:p>
            <a:pPr marL="0" indent="0">
              <a:buNone/>
            </a:pPr>
            <a:r>
              <a:rPr lang="ja-JP" altLang="en-US" sz="1900" b="1" dirty="0"/>
              <a:t>　・高校でも続けたい生徒は、８カ月間も活動できない</a:t>
            </a:r>
            <a:endParaRPr lang="en-US" altLang="ja-JP" sz="1900" b="1" dirty="0"/>
          </a:p>
          <a:p>
            <a:pPr marL="0" indent="0">
              <a:buNone/>
            </a:pPr>
            <a:r>
              <a:rPr lang="ja-JP" altLang="en-US" sz="1900" b="1" dirty="0"/>
              <a:t>　　　⇒学校部活動ではないので個人の判断で継続へ</a:t>
            </a:r>
            <a:endParaRPr lang="en-US" altLang="ja-JP" sz="1900" b="1" dirty="0"/>
          </a:p>
          <a:p>
            <a:pPr marL="0" indent="0">
              <a:buFont typeface="Wingdings 3" charset="2"/>
              <a:buNone/>
            </a:pPr>
            <a:r>
              <a:rPr lang="ja-JP" altLang="en-US" sz="2000" b="1" dirty="0">
                <a:highlight>
                  <a:srgbClr val="00FF00"/>
                </a:highlight>
                <a:latin typeface="+mn-ea"/>
              </a:rPr>
              <a:t>〇　教員の人事異動時の対応</a:t>
            </a:r>
            <a:endParaRPr lang="en-US" altLang="ja-JP" sz="2000" b="1" dirty="0">
              <a:highlight>
                <a:srgbClr val="00FF00"/>
              </a:highlight>
              <a:latin typeface="+mn-ea"/>
            </a:endParaRPr>
          </a:p>
          <a:p>
            <a:pPr marL="0" indent="0">
              <a:buNone/>
            </a:pPr>
            <a:r>
              <a:rPr lang="ja-JP" altLang="en-US" sz="1900" b="1" dirty="0"/>
              <a:t>　・兼職・兼業教員が異動の場合、地域クラブ指導　</a:t>
            </a:r>
            <a:endParaRPr lang="en-US" altLang="ja-JP" sz="1900" b="1" dirty="0"/>
          </a:p>
          <a:p>
            <a:pPr marL="0" indent="0">
              <a:buNone/>
            </a:pPr>
            <a:r>
              <a:rPr lang="ja-JP" altLang="en-US" sz="1900" b="1" dirty="0"/>
              <a:t>　　者への対応について</a:t>
            </a:r>
            <a:endParaRPr lang="en-US" altLang="ja-JP" sz="1900" b="1" dirty="0"/>
          </a:p>
          <a:p>
            <a:pPr marL="0" indent="0">
              <a:buFont typeface="Wingdings 3" charset="2"/>
              <a:buNone/>
            </a:pPr>
            <a:r>
              <a:rPr lang="ja-JP" altLang="en-US" sz="1900" b="1" dirty="0"/>
              <a:t>　・教員優先の場合、指導者の確保に影響あり</a:t>
            </a:r>
            <a:endParaRPr lang="en-US" altLang="ja-JP" sz="1900" b="1" dirty="0"/>
          </a:p>
          <a:p>
            <a:pPr marL="0" indent="0">
              <a:buFont typeface="Wingdings 3" charset="2"/>
              <a:buNone/>
            </a:pPr>
            <a:r>
              <a:rPr lang="ja-JP" altLang="en-US" sz="1900" b="1" dirty="0"/>
              <a:t>　　　　⇒教員の働き方改革を考慮して調整が必要</a:t>
            </a:r>
            <a:endParaRPr lang="en-US" altLang="ja-JP" sz="1900" b="1" dirty="0"/>
          </a:p>
          <a:p>
            <a:pPr marL="0" indent="0">
              <a:buFont typeface="Wingdings 3" charset="2"/>
              <a:buNone/>
            </a:pPr>
            <a:r>
              <a:rPr lang="ja-JP" altLang="en-US" sz="2000" b="1" dirty="0">
                <a:highlight>
                  <a:srgbClr val="00FF00"/>
                </a:highlight>
                <a:latin typeface="+mn-ea"/>
              </a:rPr>
              <a:t>〇　市教委と学校、運営団体との連携強化</a:t>
            </a:r>
            <a:endParaRPr lang="en-US" altLang="ja-JP" sz="2000" b="1" dirty="0">
              <a:highlight>
                <a:srgbClr val="00FF00"/>
              </a:highlight>
              <a:latin typeface="+mn-ea"/>
            </a:endParaRPr>
          </a:p>
          <a:p>
            <a:pPr marL="0" indent="0">
              <a:buFont typeface="Wingdings 3" charset="2"/>
              <a:buNone/>
            </a:pPr>
            <a:r>
              <a:rPr lang="ja-JP" altLang="en-US" sz="1900" b="1" dirty="0"/>
              <a:t>　・地域クラブの運営では、三者の連携が絶対条件</a:t>
            </a:r>
            <a:endParaRPr lang="en-US" altLang="ja-JP" sz="1900" b="1" dirty="0"/>
          </a:p>
          <a:p>
            <a:pPr marL="0" indent="0">
              <a:buFont typeface="Wingdings 3" charset="2"/>
              <a:buNone/>
            </a:pPr>
            <a:r>
              <a:rPr lang="ja-JP" altLang="en-US" sz="1900" b="1" dirty="0"/>
              <a:t>　・新規対応や変更点は、書面で情報共有が必要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ACD318-29D8-A234-B5CC-324EF762FF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七角形 2">
            <a:extLst>
              <a:ext uri="{FF2B5EF4-FFF2-40B4-BE49-F238E27FC236}">
                <a16:creationId xmlns:a16="http://schemas.microsoft.com/office/drawing/2014/main" id="{AFB08436-59AC-CA1C-C10E-1DA50D617877}"/>
              </a:ext>
            </a:extLst>
          </p:cNvPr>
          <p:cNvSpPr/>
          <p:nvPr/>
        </p:nvSpPr>
        <p:spPr>
          <a:xfrm>
            <a:off x="3630870" y="10058401"/>
            <a:ext cx="440810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7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E7E713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24B8E-5651-A18A-4BAD-B83CCEEF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48EA033-B6FF-2C07-9856-2754194030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962" y="10169612"/>
            <a:ext cx="1943003" cy="60035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F829EA46-079F-FFA3-BF32-58FEA7EF54FB}"/>
              </a:ext>
            </a:extLst>
          </p:cNvPr>
          <p:cNvSpPr txBox="1">
            <a:spLocks/>
          </p:cNvSpPr>
          <p:nvPr/>
        </p:nvSpPr>
        <p:spPr>
          <a:xfrm>
            <a:off x="2143864" y="349085"/>
            <a:ext cx="3487845" cy="58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受益者負担を考える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C1D83B-73C9-A2E8-7690-F1BE174B09F1}"/>
              </a:ext>
            </a:extLst>
          </p:cNvPr>
          <p:cNvSpPr txBox="1"/>
          <p:nvPr/>
        </p:nvSpPr>
        <p:spPr>
          <a:xfrm>
            <a:off x="391957" y="4593180"/>
            <a:ext cx="62004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b="1" dirty="0">
                <a:highlight>
                  <a:srgbClr val="00FF00"/>
                </a:highlight>
                <a:latin typeface="+mn-ea"/>
              </a:rPr>
              <a:t>Ⅱ</a:t>
            </a:r>
            <a:r>
              <a:rPr lang="ja-JP" altLang="en-US" sz="2200" b="1" dirty="0">
                <a:highlight>
                  <a:srgbClr val="00FF00"/>
                </a:highlight>
                <a:latin typeface="+mn-ea"/>
              </a:rPr>
              <a:t>　中学校部活動の部費と受益者負担額の違い</a:t>
            </a:r>
            <a:endParaRPr lang="en-US" altLang="ja-JP" sz="2200" b="1" dirty="0">
              <a:highlight>
                <a:srgbClr val="00FF00"/>
              </a:highlight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55CA0-35B7-5310-BC02-1C76B46EF768}"/>
              </a:ext>
            </a:extLst>
          </p:cNvPr>
          <p:cNvSpPr txBox="1"/>
          <p:nvPr/>
        </p:nvSpPr>
        <p:spPr>
          <a:xfrm>
            <a:off x="853105" y="7622162"/>
            <a:ext cx="6502400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1)</a:t>
            </a:r>
            <a:r>
              <a:rPr lang="ja-JP" altLang="en-US" sz="1600" b="1" dirty="0">
                <a:latin typeface="+mn-ea"/>
              </a:rPr>
              <a:t>　地域クラブへの生徒の参加状況　　　　 （部員数による公平感も課題）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2)</a:t>
            </a:r>
            <a:r>
              <a:rPr lang="ja-JP" altLang="en-US" sz="1600" b="1" dirty="0">
                <a:latin typeface="+mn-ea"/>
              </a:rPr>
              <a:t>　指導者確保と部活動数の調整作業　　　　 （少人数は合同部活動へ）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3)</a:t>
            </a:r>
            <a:r>
              <a:rPr lang="ja-JP" altLang="en-US" sz="1600" b="1" dirty="0">
                <a:latin typeface="+mn-ea"/>
              </a:rPr>
              <a:t>　地域クラブの活動に要する経費の算出  （謝礼・税金・運営経費全般）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4)</a:t>
            </a:r>
            <a:r>
              <a:rPr lang="ja-JP" altLang="en-US" sz="1600" b="1" dirty="0">
                <a:latin typeface="+mn-ea"/>
              </a:rPr>
              <a:t>　困窮世帯等への配慮　　　　　　　　 　（参加できない生徒をつくらない）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5)</a:t>
            </a:r>
            <a:r>
              <a:rPr lang="ja-JP" altLang="en-US" sz="1600" b="1" dirty="0">
                <a:latin typeface="+mn-ea"/>
              </a:rPr>
              <a:t>　行政の財政支援の状況</a:t>
            </a:r>
            <a:r>
              <a:rPr lang="en-US" altLang="ja-JP" sz="1600" b="1" dirty="0">
                <a:latin typeface="+mn-ea"/>
              </a:rPr>
              <a:t> </a:t>
            </a:r>
            <a:r>
              <a:rPr lang="ja-JP" altLang="en-US" sz="1600" b="1" dirty="0">
                <a:latin typeface="+mn-ea"/>
              </a:rPr>
              <a:t>　　　　　  （来年度でスポーツ庁補助終了か）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ja-JP" altLang="en-US" sz="1600" b="1" dirty="0">
                <a:latin typeface="+mn-ea"/>
              </a:rPr>
              <a:t>　　★　これらを踏まえて、白岡市で独自の受益者負担を検討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8E638-9EBD-5970-4291-7349E3328059}"/>
              </a:ext>
            </a:extLst>
          </p:cNvPr>
          <p:cNvSpPr txBox="1"/>
          <p:nvPr/>
        </p:nvSpPr>
        <p:spPr>
          <a:xfrm>
            <a:off x="427851" y="6890595"/>
            <a:ext cx="61876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en-US" altLang="ja-JP" sz="2200" b="1" dirty="0">
                <a:highlight>
                  <a:srgbClr val="00FF00"/>
                </a:highlight>
                <a:latin typeface="+mn-ea"/>
              </a:rPr>
              <a:t>Ⅲ</a:t>
            </a:r>
            <a:r>
              <a:rPr lang="ja-JP" altLang="en-US" sz="2200" b="1" dirty="0">
                <a:highlight>
                  <a:srgbClr val="00FF00"/>
                </a:highlight>
                <a:latin typeface="+mn-ea"/>
              </a:rPr>
              <a:t>　受益者負担を検討する際の手順？</a:t>
            </a:r>
            <a:endParaRPr lang="en-US" altLang="ja-JP" sz="2200" b="1" dirty="0">
              <a:highlight>
                <a:srgbClr val="00FF00"/>
              </a:highlight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17DBBA-6134-988C-0A71-F6B45393BCF3}"/>
              </a:ext>
            </a:extLst>
          </p:cNvPr>
          <p:cNvSpPr txBox="1"/>
          <p:nvPr/>
        </p:nvSpPr>
        <p:spPr>
          <a:xfrm>
            <a:off x="853106" y="1949934"/>
            <a:ext cx="6187646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1)</a:t>
            </a:r>
            <a:r>
              <a:rPr lang="ja-JP" altLang="en-US" sz="1600" b="1" dirty="0">
                <a:latin typeface="+mn-ea"/>
              </a:rPr>
              <a:t>　全国で約１，５００弱の自治体が実践検証中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2)</a:t>
            </a:r>
            <a:r>
              <a:rPr lang="ja-JP" altLang="en-US" sz="1600" b="1" dirty="0">
                <a:latin typeface="+mn-ea"/>
              </a:rPr>
              <a:t>　種目内容： 中体連の大会に参加しないレクレーション活動も導入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3)</a:t>
            </a:r>
            <a:r>
              <a:rPr lang="ja-JP" altLang="en-US" sz="1600" b="1" dirty="0">
                <a:latin typeface="+mn-ea"/>
              </a:rPr>
              <a:t>　地域の実情に応じて、受益者負担を決定する傾向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4)</a:t>
            </a:r>
            <a:r>
              <a:rPr lang="ja-JP" altLang="en-US" sz="1600" b="1" dirty="0">
                <a:latin typeface="+mn-ea"/>
              </a:rPr>
              <a:t>　参加費状況：</a:t>
            </a:r>
            <a:r>
              <a:rPr lang="en-US" altLang="ja-JP" sz="1600" b="1" dirty="0">
                <a:latin typeface="+mn-ea"/>
              </a:rPr>
              <a:t> 200</a:t>
            </a:r>
            <a:r>
              <a:rPr lang="ja-JP" altLang="en-US" sz="1600" b="1" dirty="0">
                <a:latin typeface="+mn-ea"/>
              </a:rPr>
              <a:t>円～</a:t>
            </a:r>
            <a:r>
              <a:rPr lang="en-US" altLang="ja-JP" sz="1600" b="1" dirty="0">
                <a:latin typeface="+mn-ea"/>
              </a:rPr>
              <a:t>500</a:t>
            </a:r>
            <a:r>
              <a:rPr lang="ja-JP" altLang="en-US" sz="1600" b="1" dirty="0">
                <a:latin typeface="+mn-ea"/>
              </a:rPr>
              <a:t>円</a:t>
            </a:r>
            <a:r>
              <a:rPr lang="en-US" altLang="ja-JP" sz="1600" b="1" dirty="0">
                <a:latin typeface="+mn-ea"/>
              </a:rPr>
              <a:t>/</a:t>
            </a:r>
            <a:r>
              <a:rPr lang="ja-JP" altLang="en-US" sz="1600" b="1" dirty="0">
                <a:latin typeface="+mn-ea"/>
              </a:rPr>
              <a:t>回、 </a:t>
            </a:r>
            <a:r>
              <a:rPr lang="en-US" altLang="ja-JP" sz="1600" b="1" dirty="0">
                <a:latin typeface="+mn-ea"/>
              </a:rPr>
              <a:t>1,000</a:t>
            </a:r>
            <a:r>
              <a:rPr lang="ja-JP" altLang="en-US" sz="1600" b="1" dirty="0">
                <a:latin typeface="+mn-ea"/>
              </a:rPr>
              <a:t>円～</a:t>
            </a:r>
            <a:r>
              <a:rPr lang="en-US" altLang="ja-JP" sz="1600" b="1" dirty="0">
                <a:latin typeface="+mn-ea"/>
              </a:rPr>
              <a:t>2,000</a:t>
            </a:r>
            <a:r>
              <a:rPr lang="ja-JP" altLang="en-US" sz="1600" b="1" dirty="0">
                <a:latin typeface="+mn-ea"/>
              </a:rPr>
              <a:t>円、 </a:t>
            </a:r>
            <a:r>
              <a:rPr lang="en-US" altLang="ja-JP" sz="1600" b="1" dirty="0">
                <a:latin typeface="+mn-ea"/>
              </a:rPr>
              <a:t>3,000</a:t>
            </a:r>
            <a:r>
              <a:rPr lang="ja-JP" altLang="en-US" sz="1600" b="1" dirty="0">
                <a:latin typeface="+mn-ea"/>
              </a:rPr>
              <a:t>円、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en-US" altLang="ja-JP" sz="1600" b="1" dirty="0">
                <a:latin typeface="+mn-ea"/>
              </a:rPr>
              <a:t>5)</a:t>
            </a:r>
            <a:r>
              <a:rPr lang="ja-JP" altLang="en-US" sz="1600" b="1" dirty="0">
                <a:latin typeface="+mn-ea"/>
              </a:rPr>
              <a:t>　年会費設定： </a:t>
            </a:r>
            <a:r>
              <a:rPr lang="en-US" altLang="ja-JP" sz="1600" b="1" dirty="0">
                <a:latin typeface="+mn-ea"/>
              </a:rPr>
              <a:t>5,000</a:t>
            </a:r>
            <a:r>
              <a:rPr lang="ja-JP" altLang="en-US" sz="1600" b="1" dirty="0">
                <a:latin typeface="+mn-ea"/>
              </a:rPr>
              <a:t>円、</a:t>
            </a:r>
            <a:r>
              <a:rPr lang="en-US" altLang="ja-JP" sz="1600" b="1" dirty="0">
                <a:latin typeface="+mn-ea"/>
              </a:rPr>
              <a:t>10,000</a:t>
            </a:r>
            <a:r>
              <a:rPr lang="ja-JP" altLang="en-US" sz="1600" b="1" dirty="0">
                <a:latin typeface="+mn-ea"/>
              </a:rPr>
              <a:t>円　　　保険料：実費負担が多い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ja-JP" altLang="en-US" sz="1600" b="1" dirty="0">
                <a:latin typeface="+mn-ea"/>
              </a:rPr>
              <a:t>　　★ 地域・ 活動回数・ 謝礼・ 行政負担に応じて受益者負担に格差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DCB28CC-4148-F642-C162-E179BA93A8B5}"/>
              </a:ext>
            </a:extLst>
          </p:cNvPr>
          <p:cNvSpPr txBox="1"/>
          <p:nvPr/>
        </p:nvSpPr>
        <p:spPr>
          <a:xfrm>
            <a:off x="391957" y="1350882"/>
            <a:ext cx="61876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en-US" altLang="ja-JP" sz="2200" b="1" dirty="0">
                <a:highlight>
                  <a:srgbClr val="00FF00"/>
                </a:highlight>
                <a:latin typeface="+mn-ea"/>
              </a:rPr>
              <a:t>Ⅰ</a:t>
            </a:r>
            <a:r>
              <a:rPr lang="ja-JP" altLang="en-US" sz="2200" b="1" dirty="0">
                <a:highlight>
                  <a:srgbClr val="00FF00"/>
                </a:highlight>
                <a:latin typeface="+mn-ea"/>
              </a:rPr>
              <a:t>　全国の自治体での実証運営の状況　</a:t>
            </a:r>
            <a:endParaRPr lang="en-US" altLang="ja-JP" sz="2200" b="1" dirty="0">
              <a:highlight>
                <a:srgbClr val="00FF00"/>
              </a:highlight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F11D76-300C-D0A5-5773-14864EC30773}"/>
              </a:ext>
            </a:extLst>
          </p:cNvPr>
          <p:cNvSpPr txBox="1"/>
          <p:nvPr/>
        </p:nvSpPr>
        <p:spPr>
          <a:xfrm>
            <a:off x="853106" y="5237408"/>
            <a:ext cx="6502399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600" b="1" dirty="0">
                <a:latin typeface="+mn-ea"/>
              </a:rPr>
              <a:t>1)</a:t>
            </a:r>
            <a:r>
              <a:rPr lang="ja-JP" altLang="en-US" sz="1600" b="1" dirty="0">
                <a:latin typeface="+mn-ea"/>
              </a:rPr>
              <a:t>　部活動部費： 中学校部活動で徴収する部費　（平日活動＋週末活動）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500"/>
              </a:lnSpc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en-US" altLang="ja-JP" sz="1600" b="1" dirty="0">
                <a:latin typeface="+mn-ea"/>
              </a:rPr>
              <a:t>2)</a:t>
            </a:r>
            <a:r>
              <a:rPr lang="ja-JP" altLang="en-US" sz="1600" b="1" dirty="0">
                <a:latin typeface="+mn-ea"/>
              </a:rPr>
              <a:t>　受益者負担： 週末等活動を運営するための経費　（平日活動はない）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ja-JP" altLang="en-US" sz="1600" b="1" dirty="0">
                <a:latin typeface="+mn-ea"/>
              </a:rPr>
              <a:t>　 </a:t>
            </a:r>
            <a:endParaRPr lang="en-US" altLang="ja-JP" sz="1600" b="1" dirty="0">
              <a:latin typeface="+mn-ea"/>
            </a:endParaRPr>
          </a:p>
          <a:p>
            <a:pPr>
              <a:lnSpc>
                <a:spcPts val="1500"/>
              </a:lnSpc>
            </a:pPr>
            <a:r>
              <a:rPr lang="ja-JP" altLang="en-US" sz="1600" b="1" dirty="0">
                <a:latin typeface="+mn-ea"/>
              </a:rPr>
              <a:t>　　★　上記の２点を理解したうえで、受益者負担を検討する必要あり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3" name="七角形 2">
            <a:extLst>
              <a:ext uri="{FF2B5EF4-FFF2-40B4-BE49-F238E27FC236}">
                <a16:creationId xmlns:a16="http://schemas.microsoft.com/office/drawing/2014/main" id="{DF378537-279D-10A3-AD8C-BDF3355E6A44}"/>
              </a:ext>
            </a:extLst>
          </p:cNvPr>
          <p:cNvSpPr/>
          <p:nvPr/>
        </p:nvSpPr>
        <p:spPr>
          <a:xfrm>
            <a:off x="3521675" y="10058401"/>
            <a:ext cx="667265" cy="600352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rgbClr val="305E0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endParaRPr kumimoji="1" lang="ja-JP" altLang="en-US" sz="1600" dirty="0">
              <a:solidFill>
                <a:srgbClr val="305E0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9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FF66"/>
        </a:solidFill>
      </a:spPr>
      <a:bodyPr rtlCol="0" anchor="ctr"/>
      <a:lstStyle>
        <a:defPPr algn="ctr">
          <a:defRPr kumimoji="1" sz="4000" dirty="0" smtClean="0">
            <a:solidFill>
              <a:srgbClr val="305E02"/>
            </a:solidFill>
            <a:latin typeface="HGP創英角ﾎﾟｯﾌﾟ体" panose="040B0A00000000000000" pitchFamily="50" charset="-128"/>
            <a:ea typeface="HGP創英角ﾎﾟｯﾌﾟ体" panose="040B0A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1445</Words>
  <Application>Microsoft Office PowerPoint</Application>
  <PresentationFormat>ユーザー設定</PresentationFormat>
  <Paragraphs>519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2" baseType="lpstr">
      <vt:lpstr>BIZ UDゴシック</vt:lpstr>
      <vt:lpstr>HGPｺﾞｼｯｸE</vt:lpstr>
      <vt:lpstr>HGP創英角ﾎﾟｯﾌﾟ体</vt:lpstr>
      <vt:lpstr>HGSｺﾞｼｯｸE</vt:lpstr>
      <vt:lpstr>HGS明朝B</vt:lpstr>
      <vt:lpstr>HGｺﾞｼｯｸM</vt:lpstr>
      <vt:lpstr>ＭＳ Ｐゴシック</vt:lpstr>
      <vt:lpstr>游ゴシック</vt:lpstr>
      <vt:lpstr>Arial</vt:lpstr>
      <vt:lpstr>Calibri</vt:lpstr>
      <vt:lpstr>Calibri Light</vt:lpstr>
      <vt:lpstr>Wingdings 3</vt:lpstr>
      <vt:lpstr>1_ガイド入りテンプレートサンプル20130531三木さん</vt:lpstr>
      <vt:lpstr>Acrobat Document</vt:lpstr>
      <vt:lpstr>2024年度 白岡市地域クラブ活動 運営協議会資料</vt:lpstr>
      <vt:lpstr>PowerPoint プレゼンテーション</vt:lpstr>
      <vt:lpstr>PowerPoint プレゼンテーション</vt:lpstr>
      <vt:lpstr>PowerPoint プレゼンテーション</vt:lpstr>
      <vt:lpstr>地域クラブ活動と指導者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0</cp:revision>
  <dcterms:created xsi:type="dcterms:W3CDTF">2016-07-28T23:24:24Z</dcterms:created>
  <dcterms:modified xsi:type="dcterms:W3CDTF">2024-06-24T23:59:37Z</dcterms:modified>
</cp:coreProperties>
</file>