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81" r:id="rId2"/>
    <p:sldId id="278" r:id="rId3"/>
    <p:sldId id="280" r:id="rId4"/>
    <p:sldId id="259" r:id="rId5"/>
    <p:sldId id="260" r:id="rId6"/>
    <p:sldId id="261" r:id="rId7"/>
    <p:sldId id="279" r:id="rId8"/>
    <p:sldId id="264" r:id="rId9"/>
    <p:sldId id="267" r:id="rId10"/>
    <p:sldId id="282" r:id="rId11"/>
    <p:sldId id="263" r:id="rId12"/>
    <p:sldId id="269" r:id="rId13"/>
    <p:sldId id="268" r:id="rId14"/>
    <p:sldId id="270" r:id="rId15"/>
    <p:sldId id="273" r:id="rId16"/>
    <p:sldId id="272" r:id="rId17"/>
    <p:sldId id="271" r:id="rId18"/>
    <p:sldId id="274" r:id="rId19"/>
    <p:sldId id="275" r:id="rId20"/>
    <p:sldId id="277" r:id="rId21"/>
    <p:sldId id="276" r:id="rId22"/>
  </p:sldIdLst>
  <p:sldSz cx="12192000" cy="6858000"/>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0"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33" autoAdjust="0"/>
  </p:normalViewPr>
  <p:slideViewPr>
    <p:cSldViewPr snapToGrid="0">
      <p:cViewPr varScale="1">
        <p:scale>
          <a:sx n="69" d="100"/>
          <a:sy n="69" d="100"/>
        </p:scale>
        <p:origin x="696"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49" d="100"/>
          <a:sy n="49" d="100"/>
        </p:scale>
        <p:origin x="2922"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15BEBE-3D11-417C-9B92-7D7B69D5FAC4}"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kumimoji="1" lang="ja-JP" altLang="en-US"/>
        </a:p>
      </dgm:t>
    </dgm:pt>
    <dgm:pt modelId="{73260DD8-B802-4C0F-8CCE-45357501B9E5}">
      <dgm:prSet custT="1"/>
      <dgm:spPr/>
      <dgm:t>
        <a:bodyPr anchor="t"/>
        <a:lstStyle/>
        <a:p>
          <a:pPr algn="dist" rtl="0"/>
          <a:r>
            <a:rPr lang="ja-JP" sz="2400" dirty="0" smtClean="0"/>
            <a:t>個人情報の保護に関する法律の改正に伴う白岡市における</a:t>
          </a:r>
          <a:endParaRPr lang="en-US" altLang="ja-JP" sz="2400" dirty="0" smtClean="0"/>
        </a:p>
        <a:p>
          <a:pPr algn="dist" rtl="0"/>
          <a:r>
            <a:rPr lang="ja-JP" sz="2400" dirty="0" smtClean="0"/>
            <a:t>個人情報保護制度の改正方針について</a:t>
          </a:r>
          <a:endParaRPr lang="ja-JP" sz="2400" dirty="0"/>
        </a:p>
      </dgm:t>
    </dgm:pt>
    <dgm:pt modelId="{68214352-39DC-4539-80A3-D4887648FA87}" type="parTrans" cxnId="{2B267991-10FF-4F30-9591-57D8262FE131}">
      <dgm:prSet/>
      <dgm:spPr/>
      <dgm:t>
        <a:bodyPr/>
        <a:lstStyle/>
        <a:p>
          <a:endParaRPr kumimoji="1" lang="ja-JP" altLang="en-US"/>
        </a:p>
      </dgm:t>
    </dgm:pt>
    <dgm:pt modelId="{0F4F0733-BFFA-4C11-B724-45DF7FC19480}" type="sibTrans" cxnId="{2B267991-10FF-4F30-9591-57D8262FE131}">
      <dgm:prSet/>
      <dgm:spPr/>
      <dgm:t>
        <a:bodyPr/>
        <a:lstStyle/>
        <a:p>
          <a:endParaRPr kumimoji="1" lang="ja-JP" altLang="en-US"/>
        </a:p>
      </dgm:t>
    </dgm:pt>
    <dgm:pt modelId="{7D5120B9-19E3-4103-ACEB-00E40B6E38CC}" type="pres">
      <dgm:prSet presAssocID="{0215BEBE-3D11-417C-9B92-7D7B69D5FAC4}" presName="Name0" presStyleCnt="0">
        <dgm:presLayoutVars>
          <dgm:chMax val="3"/>
          <dgm:chPref val="1"/>
          <dgm:dir/>
          <dgm:animLvl val="lvl"/>
          <dgm:resizeHandles/>
        </dgm:presLayoutVars>
      </dgm:prSet>
      <dgm:spPr/>
      <dgm:t>
        <a:bodyPr/>
        <a:lstStyle/>
        <a:p>
          <a:endParaRPr kumimoji="1" lang="ja-JP" altLang="en-US"/>
        </a:p>
      </dgm:t>
    </dgm:pt>
    <dgm:pt modelId="{AA6F1EC2-DA54-4C0F-8DB6-DAA14339A3B5}" type="pres">
      <dgm:prSet presAssocID="{0215BEBE-3D11-417C-9B92-7D7B69D5FAC4}" presName="outerBox" presStyleCnt="0"/>
      <dgm:spPr/>
    </dgm:pt>
    <dgm:pt modelId="{51D53171-7916-44AC-90CD-6756AC3B0A88}" type="pres">
      <dgm:prSet presAssocID="{0215BEBE-3D11-417C-9B92-7D7B69D5FAC4}" presName="outerBoxParent" presStyleLbl="node1" presStyleIdx="0" presStyleCnt="1" custLinFactNeighborX="-5963" custLinFactNeighborY="17630"/>
      <dgm:spPr/>
      <dgm:t>
        <a:bodyPr/>
        <a:lstStyle/>
        <a:p>
          <a:endParaRPr kumimoji="1" lang="ja-JP" altLang="en-US"/>
        </a:p>
      </dgm:t>
    </dgm:pt>
    <dgm:pt modelId="{5DD34A71-00BD-4E1E-898B-3FF3E34E2C9E}" type="pres">
      <dgm:prSet presAssocID="{0215BEBE-3D11-417C-9B92-7D7B69D5FAC4}" presName="outerBoxChildren" presStyleCnt="0"/>
      <dgm:spPr/>
    </dgm:pt>
  </dgm:ptLst>
  <dgm:cxnLst>
    <dgm:cxn modelId="{5F04F544-6C21-4D85-890E-C33765729B76}" type="presOf" srcId="{73260DD8-B802-4C0F-8CCE-45357501B9E5}" destId="{51D53171-7916-44AC-90CD-6756AC3B0A88}" srcOrd="0" destOrd="0" presId="urn:microsoft.com/office/officeart/2005/8/layout/target2"/>
    <dgm:cxn modelId="{C32B41CE-7934-4AD6-BC37-081ABB7DE6CB}" type="presOf" srcId="{0215BEBE-3D11-417C-9B92-7D7B69D5FAC4}" destId="{7D5120B9-19E3-4103-ACEB-00E40B6E38CC}" srcOrd="0" destOrd="0" presId="urn:microsoft.com/office/officeart/2005/8/layout/target2"/>
    <dgm:cxn modelId="{2B267991-10FF-4F30-9591-57D8262FE131}" srcId="{0215BEBE-3D11-417C-9B92-7D7B69D5FAC4}" destId="{73260DD8-B802-4C0F-8CCE-45357501B9E5}" srcOrd="0" destOrd="0" parTransId="{68214352-39DC-4539-80A3-D4887648FA87}" sibTransId="{0F4F0733-BFFA-4C11-B724-45DF7FC19480}"/>
    <dgm:cxn modelId="{10AFB15D-4A69-4586-8C77-465644630C24}" type="presParOf" srcId="{7D5120B9-19E3-4103-ACEB-00E40B6E38CC}" destId="{AA6F1EC2-DA54-4C0F-8DB6-DAA14339A3B5}" srcOrd="0" destOrd="0" presId="urn:microsoft.com/office/officeart/2005/8/layout/target2"/>
    <dgm:cxn modelId="{6E990BD3-F837-47FA-BD40-7533311D096D}" type="presParOf" srcId="{AA6F1EC2-DA54-4C0F-8DB6-DAA14339A3B5}" destId="{51D53171-7916-44AC-90CD-6756AC3B0A88}" srcOrd="0" destOrd="0" presId="urn:microsoft.com/office/officeart/2005/8/layout/target2"/>
    <dgm:cxn modelId="{A4051AB4-A55B-47C3-BC97-D0FC552D9C19}" type="presParOf" srcId="{AA6F1EC2-DA54-4C0F-8DB6-DAA14339A3B5}" destId="{5DD34A71-00BD-4E1E-898B-3FF3E34E2C9E}" srcOrd="1"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目　　次</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目　　次</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custLinFactNeighborX="994" custLinFactNeighborY="169">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2650466-6515-493F-955B-27570CC96C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EFB7C36C-3D85-4040-907D-BABEA3DDF344}">
      <dgm:prSet custT="1"/>
      <dgm:spPr/>
      <dgm:t>
        <a:bodyPr/>
        <a:lstStyle/>
        <a:p>
          <a:pPr rtl="0"/>
          <a:r>
            <a:rPr lang="ja-JP" altLang="en-US" sz="2400" dirty="0" smtClean="0"/>
            <a:t>白岡市における個人情報保護制度の改正方針</a:t>
          </a:r>
          <a:endParaRPr lang="ja-JP" altLang="en-US" sz="2400" dirty="0"/>
        </a:p>
      </dgm:t>
    </dgm:pt>
    <dgm:pt modelId="{C5ECECF9-3E18-45C6-A435-5868C20F349A}" type="parTrans" cxnId="{43B7996D-79F0-4BFC-9D5C-C33B630D1553}">
      <dgm:prSet/>
      <dgm:spPr/>
      <dgm:t>
        <a:bodyPr/>
        <a:lstStyle/>
        <a:p>
          <a:endParaRPr kumimoji="1" lang="ja-JP" altLang="en-US"/>
        </a:p>
      </dgm:t>
    </dgm:pt>
    <dgm:pt modelId="{CF775822-549F-419C-959F-F191FD817772}" type="sibTrans" cxnId="{43B7996D-79F0-4BFC-9D5C-C33B630D1553}">
      <dgm:prSet/>
      <dgm:spPr/>
      <dgm:t>
        <a:bodyPr/>
        <a:lstStyle/>
        <a:p>
          <a:endParaRPr kumimoji="1" lang="ja-JP" altLang="en-US"/>
        </a:p>
      </dgm:t>
    </dgm:pt>
    <dgm:pt modelId="{99E616BA-1211-422E-9A4B-2E450CCD1705}" type="pres">
      <dgm:prSet presAssocID="{62650466-6515-493F-955B-27570CC96CA9}" presName="Name0" presStyleCnt="0">
        <dgm:presLayoutVars>
          <dgm:dir/>
          <dgm:resizeHandles val="exact"/>
        </dgm:presLayoutVars>
      </dgm:prSet>
      <dgm:spPr/>
      <dgm:t>
        <a:bodyPr/>
        <a:lstStyle/>
        <a:p>
          <a:endParaRPr kumimoji="1" lang="ja-JP" altLang="en-US"/>
        </a:p>
      </dgm:t>
    </dgm:pt>
    <dgm:pt modelId="{F95CABAD-4EA2-42BA-B3BE-26FC26E15AE2}" type="pres">
      <dgm:prSet presAssocID="{EFB7C36C-3D85-4040-907D-BABEA3DDF344}" presName="node" presStyleLbl="node1" presStyleIdx="0" presStyleCnt="1" custScaleY="10556">
        <dgm:presLayoutVars>
          <dgm:bulletEnabled val="1"/>
        </dgm:presLayoutVars>
      </dgm:prSet>
      <dgm:spPr/>
      <dgm:t>
        <a:bodyPr/>
        <a:lstStyle/>
        <a:p>
          <a:endParaRPr kumimoji="1" lang="ja-JP" altLang="en-US"/>
        </a:p>
      </dgm:t>
    </dgm:pt>
  </dgm:ptLst>
  <dgm:cxnLst>
    <dgm:cxn modelId="{FB4B27A4-6FD1-4CD0-B6F2-CA4786066471}" type="presOf" srcId="{EFB7C36C-3D85-4040-907D-BABEA3DDF344}" destId="{F95CABAD-4EA2-42BA-B3BE-26FC26E15AE2}" srcOrd="0" destOrd="0" presId="urn:microsoft.com/office/officeart/2005/8/layout/process1"/>
    <dgm:cxn modelId="{1ED10E4F-561B-431E-8B06-C46DE1A94A7B}" type="presOf" srcId="{62650466-6515-493F-955B-27570CC96CA9}" destId="{99E616BA-1211-422E-9A4B-2E450CCD1705}" srcOrd="0" destOrd="0" presId="urn:microsoft.com/office/officeart/2005/8/layout/process1"/>
    <dgm:cxn modelId="{43B7996D-79F0-4BFC-9D5C-C33B630D1553}" srcId="{62650466-6515-493F-955B-27570CC96CA9}" destId="{EFB7C36C-3D85-4040-907D-BABEA3DDF344}" srcOrd="0" destOrd="0" parTransId="{C5ECECF9-3E18-45C6-A435-5868C20F349A}" sibTransId="{CF775822-549F-419C-959F-F191FD817772}"/>
    <dgm:cxn modelId="{782520AB-98E4-4965-A6BB-4DBE97936AB9}" type="presParOf" srcId="{99E616BA-1211-422E-9A4B-2E450CCD1705}" destId="{F95CABAD-4EA2-42BA-B3BE-26FC26E15AE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53171-7916-44AC-90CD-6756AC3B0A88}">
      <dsp:nvSpPr>
        <dsp:cNvPr id="0" name=""/>
        <dsp:cNvSpPr/>
      </dsp:nvSpPr>
      <dsp:spPr>
        <a:xfrm>
          <a:off x="0" y="0"/>
          <a:ext cx="10515600" cy="1218021"/>
        </a:xfrm>
        <a:prstGeom prst="roundRect">
          <a:avLst>
            <a:gd name="adj" fmla="val 8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51959" numCol="1" spcCol="1270" anchor="t" anchorCtr="0">
          <a:noAutofit/>
        </a:bodyPr>
        <a:lstStyle/>
        <a:p>
          <a:pPr lvl="0" algn="dist" defTabSz="1066800" rtl="0">
            <a:lnSpc>
              <a:spcPct val="90000"/>
            </a:lnSpc>
            <a:spcBef>
              <a:spcPct val="0"/>
            </a:spcBef>
            <a:spcAft>
              <a:spcPct val="35000"/>
            </a:spcAft>
          </a:pPr>
          <a:r>
            <a:rPr lang="ja-JP" sz="2400" kern="1200" dirty="0" smtClean="0"/>
            <a:t>個人情報の保護に関する法律の改正に伴う白岡市における</a:t>
          </a:r>
          <a:endParaRPr lang="en-US" altLang="ja-JP" sz="2400" kern="1200" dirty="0" smtClean="0"/>
        </a:p>
        <a:p>
          <a:pPr lvl="0" algn="dist" defTabSz="1066800" rtl="0">
            <a:lnSpc>
              <a:spcPct val="90000"/>
            </a:lnSpc>
            <a:spcBef>
              <a:spcPct val="0"/>
            </a:spcBef>
            <a:spcAft>
              <a:spcPct val="35000"/>
            </a:spcAft>
          </a:pPr>
          <a:r>
            <a:rPr lang="ja-JP" sz="2400" kern="1200" dirty="0" smtClean="0"/>
            <a:t>個人情報保護制度の改正方針について</a:t>
          </a:r>
          <a:endParaRPr lang="ja-JP" sz="2400" kern="1200" dirty="0"/>
        </a:p>
      </dsp:txBody>
      <dsp:txXfrm>
        <a:off x="30323" y="30323"/>
        <a:ext cx="10454954" cy="115737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目　　次</a:t>
          </a:r>
          <a:endParaRPr lang="ja-JP" altLang="en-US" sz="2400" kern="1200" dirty="0"/>
        </a:p>
      </dsp:txBody>
      <dsp:txXfrm>
        <a:off x="20421" y="109726"/>
        <a:ext cx="10474758" cy="65639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目　　次</a:t>
          </a:r>
          <a:endParaRPr lang="ja-JP" altLang="en-US" sz="2400" kern="1200" dirty="0"/>
        </a:p>
      </dsp:txBody>
      <dsp:txXfrm>
        <a:off x="20421" y="109726"/>
        <a:ext cx="10474758" cy="6563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100467"/>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20888"/>
        <a:ext cx="10474758" cy="6563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CABAD-4EA2-42BA-B3BE-26FC26E15AE2}">
      <dsp:nvSpPr>
        <dsp:cNvPr id="0" name=""/>
        <dsp:cNvSpPr/>
      </dsp:nvSpPr>
      <dsp:spPr>
        <a:xfrm>
          <a:off x="0" y="89305"/>
          <a:ext cx="10515600" cy="697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白岡市における個人情報保護制度の改正方針</a:t>
          </a:r>
          <a:endParaRPr lang="ja-JP" altLang="en-US" sz="2400" kern="1200" dirty="0"/>
        </a:p>
      </dsp:txBody>
      <dsp:txXfrm>
        <a:off x="20421" y="109726"/>
        <a:ext cx="10474758" cy="656393"/>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ヘッダー プレースホルダー 12"/>
          <p:cNvSpPr>
            <a:spLocks noGrp="1"/>
          </p:cNvSpPr>
          <p:nvPr>
            <p:ph type="hdr" sz="quarter"/>
          </p:nvPr>
        </p:nvSpPr>
        <p:spPr>
          <a:xfrm>
            <a:off x="1" y="0"/>
            <a:ext cx="2934550" cy="497133"/>
          </a:xfrm>
          <a:prstGeom prst="rect">
            <a:avLst/>
          </a:prstGeom>
        </p:spPr>
        <p:txBody>
          <a:bodyPr vert="horz" lIns="91833" tIns="45917" rIns="91833" bIns="45917" rtlCol="0"/>
          <a:lstStyle>
            <a:lvl1pPr algn="l">
              <a:defRPr sz="1200"/>
            </a:lvl1pPr>
          </a:lstStyle>
          <a:p>
            <a:endParaRPr kumimoji="1" lang="ja-JP" altLang="en-US"/>
          </a:p>
        </p:txBody>
      </p:sp>
    </p:spTree>
    <p:extLst>
      <p:ext uri="{BB962C8B-B14F-4D97-AF65-F5344CB8AC3E}">
        <p14:creationId xmlns:p14="http://schemas.microsoft.com/office/powerpoint/2010/main" val="358130664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34550" cy="497133"/>
          </a:xfrm>
          <a:prstGeom prst="rect">
            <a:avLst/>
          </a:prstGeom>
        </p:spPr>
        <p:txBody>
          <a:bodyPr vert="horz" lIns="91833" tIns="45917" rIns="91833" bIns="45917" rtlCol="0"/>
          <a:lstStyle>
            <a:lvl1pPr algn="l">
              <a:defRPr sz="1200"/>
            </a:lvl1pPr>
          </a:lstStyle>
          <a:p>
            <a:r>
              <a:rPr kumimoji="1" lang="ja-JP" altLang="en-US" smtClean="0"/>
              <a:t>資料３</a:t>
            </a:r>
            <a:r>
              <a:rPr kumimoji="1" lang="en-US" altLang="ja-JP" smtClean="0"/>
              <a:t>‐</a:t>
            </a:r>
            <a:r>
              <a:rPr kumimoji="1" lang="ja-JP" altLang="en-US" smtClean="0"/>
              <a:t>３</a:t>
            </a:r>
            <a:endParaRPr kumimoji="1" lang="ja-JP" altLang="en-US"/>
          </a:p>
        </p:txBody>
      </p:sp>
      <p:sp>
        <p:nvSpPr>
          <p:cNvPr id="3" name="日付プレースホルダー 2"/>
          <p:cNvSpPr>
            <a:spLocks noGrp="1"/>
          </p:cNvSpPr>
          <p:nvPr>
            <p:ph type="dt" idx="1"/>
          </p:nvPr>
        </p:nvSpPr>
        <p:spPr>
          <a:xfrm>
            <a:off x="3834543" y="0"/>
            <a:ext cx="2934549" cy="497133"/>
          </a:xfrm>
          <a:prstGeom prst="rect">
            <a:avLst/>
          </a:prstGeom>
        </p:spPr>
        <p:txBody>
          <a:bodyPr vert="horz" lIns="91833" tIns="45917" rIns="91833" bIns="45917" rtlCol="0"/>
          <a:lstStyle>
            <a:lvl1pPr algn="r">
              <a:defRPr sz="1200"/>
            </a:lvl1pPr>
          </a:lstStyle>
          <a:p>
            <a:fld id="{43A39D9A-299E-4FE4-A3D7-D3E35A0ED86E}" type="datetimeFigureOut">
              <a:rPr kumimoji="1" lang="ja-JP" altLang="en-US" smtClean="0"/>
              <a:t>2022/10/7</a:t>
            </a:fld>
            <a:endParaRPr kumimoji="1" lang="ja-JP" altLang="en-US"/>
          </a:p>
        </p:txBody>
      </p:sp>
      <p:sp>
        <p:nvSpPr>
          <p:cNvPr id="4" name="スライド イメージ プレースホルダー 3"/>
          <p:cNvSpPr>
            <a:spLocks noGrp="1" noRot="1" noChangeAspect="1"/>
          </p:cNvSpPr>
          <p:nvPr>
            <p:ph type="sldImg" idx="2"/>
          </p:nvPr>
        </p:nvSpPr>
        <p:spPr>
          <a:xfrm>
            <a:off x="414338" y="1238250"/>
            <a:ext cx="5942012" cy="3341688"/>
          </a:xfrm>
          <a:prstGeom prst="rect">
            <a:avLst/>
          </a:prstGeom>
          <a:noFill/>
          <a:ln w="12700">
            <a:solidFill>
              <a:prstClr val="black"/>
            </a:solidFill>
          </a:ln>
        </p:spPr>
        <p:txBody>
          <a:bodyPr vert="horz" lIns="91833" tIns="45917" rIns="91833" bIns="45917" rtlCol="0" anchor="ctr"/>
          <a:lstStyle/>
          <a:p>
            <a:endParaRPr lang="ja-JP" altLang="en-US"/>
          </a:p>
        </p:txBody>
      </p:sp>
      <p:sp>
        <p:nvSpPr>
          <p:cNvPr id="5" name="ノート プレースホルダー 4"/>
          <p:cNvSpPr>
            <a:spLocks noGrp="1"/>
          </p:cNvSpPr>
          <p:nvPr>
            <p:ph type="body" sz="quarter" idx="3"/>
          </p:nvPr>
        </p:nvSpPr>
        <p:spPr>
          <a:xfrm>
            <a:off x="676591" y="4765784"/>
            <a:ext cx="5417508" cy="3898988"/>
          </a:xfrm>
          <a:prstGeom prst="rect">
            <a:avLst/>
          </a:prstGeom>
        </p:spPr>
        <p:txBody>
          <a:bodyPr vert="horz" lIns="91833" tIns="45917" rIns="91833" bIns="459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05692"/>
            <a:ext cx="2934550" cy="497133"/>
          </a:xfrm>
          <a:prstGeom prst="rect">
            <a:avLst/>
          </a:prstGeom>
        </p:spPr>
        <p:txBody>
          <a:bodyPr vert="horz" lIns="91833" tIns="45917" rIns="91833" bIns="459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4543" y="9405692"/>
            <a:ext cx="2934549" cy="497133"/>
          </a:xfrm>
          <a:prstGeom prst="rect">
            <a:avLst/>
          </a:prstGeom>
        </p:spPr>
        <p:txBody>
          <a:bodyPr vert="horz" lIns="91833" tIns="45917" rIns="91833" bIns="45917" rtlCol="0" anchor="b"/>
          <a:lstStyle>
            <a:lvl1pPr algn="r">
              <a:defRPr sz="1200"/>
            </a:lvl1pPr>
          </a:lstStyle>
          <a:p>
            <a:fld id="{A6D337C7-053F-4B09-A793-DE8D4EA7124C}" type="slidenum">
              <a:rPr kumimoji="1" lang="ja-JP" altLang="en-US" smtClean="0"/>
              <a:t>‹#›</a:t>
            </a:fld>
            <a:endParaRPr kumimoji="1" lang="ja-JP" altLang="en-US"/>
          </a:p>
        </p:txBody>
      </p:sp>
    </p:spTree>
    <p:extLst>
      <p:ext uri="{BB962C8B-B14F-4D97-AF65-F5344CB8AC3E}">
        <p14:creationId xmlns:p14="http://schemas.microsoft.com/office/powerpoint/2010/main" val="223974228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37912E6-302D-44AB-BF26-0659D18AF7F7}" type="datetime1">
              <a:rPr kumimoji="1" lang="ja-JP" altLang="en-US" smtClean="0"/>
              <a:t>2022/10/7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102618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1F1EF3-7B09-44DE-ADBD-72032D26EB04}" type="datetime1">
              <a:rPr kumimoji="1" lang="ja-JP" altLang="en-US" smtClean="0"/>
              <a:t>2022/10/7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301658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AB0A73-1F19-4A0B-B672-B1B8E0AB6800}" type="datetime1">
              <a:rPr kumimoji="1" lang="ja-JP" altLang="en-US" smtClean="0"/>
              <a:t>2022/10/7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90331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8C5600-8475-4951-80FE-2B78AA9EA4EF}" type="datetime1">
              <a:rPr kumimoji="1" lang="ja-JP" altLang="en-US" smtClean="0"/>
              <a:t>2022/10/7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4181753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4461F0A-82BE-4FB9-B1C7-DC25BBF92498}" type="datetime1">
              <a:rPr kumimoji="1" lang="ja-JP" altLang="en-US" smtClean="0"/>
              <a:t>2022/10/7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418842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5416FF9-D3CD-4C94-A15E-2382E787B34C}" type="datetime1">
              <a:rPr kumimoji="1" lang="ja-JP" altLang="en-US" smtClean="0"/>
              <a:t>2022/10/7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4161342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40E2BA7-B57D-4793-A2FE-770BC14F193C}" type="datetime1">
              <a:rPr kumimoji="1" lang="ja-JP" altLang="en-US" smtClean="0"/>
              <a:t>2022/10/7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276594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65AC51-29B2-4302-AD37-5146048ACCF6}" type="datetime1">
              <a:rPr kumimoji="1" lang="ja-JP" altLang="en-US" smtClean="0"/>
              <a:t>2022/10/7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4274209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8993718-FF48-4641-922C-73C8A9E532E1}" type="datetime1">
              <a:rPr kumimoji="1" lang="ja-JP" altLang="en-US" smtClean="0"/>
              <a:t>2022/10/7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1385836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E4BBF9F-92AA-4A5C-A818-AFF184AE75EB}" type="datetime1">
              <a:rPr kumimoji="1" lang="ja-JP" altLang="en-US" smtClean="0"/>
              <a:t>2022/10/7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1915050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675540D-6033-4787-973D-8A4DFE3965AA}" type="datetime1">
              <a:rPr kumimoji="1" lang="ja-JP" altLang="en-US" smtClean="0"/>
              <a:t>2022/10/7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4209987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69F55E-6280-46ED-B1C0-C6AFD0E3C446}" type="datetime1">
              <a:rPr kumimoji="1" lang="ja-JP" altLang="en-US" smtClean="0"/>
              <a:t>2022/10/7</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D99E9-D5CD-46BD-9922-32A8D7F52CB6}" type="slidenum">
              <a:rPr kumimoji="1" lang="ja-JP" altLang="en-US" smtClean="0"/>
              <a:t>‹#›</a:t>
            </a:fld>
            <a:endParaRPr kumimoji="1" lang="ja-JP" altLang="en-US" dirty="0"/>
          </a:p>
        </p:txBody>
      </p:sp>
    </p:spTree>
    <p:extLst>
      <p:ext uri="{BB962C8B-B14F-4D97-AF65-F5344CB8AC3E}">
        <p14:creationId xmlns:p14="http://schemas.microsoft.com/office/powerpoint/2010/main" val="21420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6.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7.pn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6.xml"/><Relationship Id="rId7" Type="http://schemas.openxmlformats.org/officeDocument/2006/relationships/image" Target="../media/image3.png"/><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 Id="rId9"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Layout" Target="../diagrams/layout19.xml"/><Relationship Id="rId7" Type="http://schemas.openxmlformats.org/officeDocument/2006/relationships/image" Target="../media/image3.png"/><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6.xml"/><Relationship Id="rId7" Type="http://schemas.openxmlformats.org/officeDocument/2006/relationships/image" Target="../media/image3.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8.xml"/><Relationship Id="rId7" Type="http://schemas.openxmlformats.org/officeDocument/2006/relationships/image" Target="../media/image3.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indent="0">
              <a:buNone/>
            </a:pPr>
            <a:endParaRPr lang="en-US" altLang="ja-JP" dirty="0" smtClean="0"/>
          </a:p>
          <a:p>
            <a:pPr marL="0" indent="0">
              <a:buNone/>
            </a:pPr>
            <a:r>
              <a:rPr lang="en-US" altLang="ja-JP" dirty="0" smtClean="0"/>
              <a:t>【</a:t>
            </a:r>
            <a:r>
              <a:rPr lang="ja-JP" altLang="en-US" dirty="0" smtClean="0"/>
              <a:t>説明事項</a:t>
            </a:r>
            <a:r>
              <a:rPr lang="en-US" altLang="ja-JP" dirty="0" smtClean="0"/>
              <a:t>】</a:t>
            </a:r>
            <a:endParaRPr lang="en-US" altLang="ja-JP" dirty="0" smtClean="0"/>
          </a:p>
          <a:p>
            <a:pPr marL="0" indent="0">
              <a:buNone/>
            </a:pPr>
            <a:r>
              <a:rPr lang="ja-JP" altLang="en-US" dirty="0" smtClean="0"/>
              <a:t>　・</a:t>
            </a:r>
            <a:r>
              <a:rPr lang="ja-JP" altLang="en-US" dirty="0"/>
              <a:t>白岡市に</a:t>
            </a:r>
            <a:r>
              <a:rPr lang="ja-JP" altLang="en-US" dirty="0" smtClean="0"/>
              <a:t>おける個人</a:t>
            </a:r>
            <a:r>
              <a:rPr lang="ja-JP" altLang="en-US" dirty="0"/>
              <a:t>情報保護制度の改正方針</a:t>
            </a:r>
          </a:p>
          <a:p>
            <a:pPr marL="0" indent="0">
              <a:buNone/>
            </a:pPr>
            <a:endParaRPr lang="ja-JP" altLang="en-US" dirty="0"/>
          </a:p>
          <a:p>
            <a:pPr marL="0" indent="0">
              <a:buNone/>
            </a:pPr>
            <a:endParaRPr kumimoji="1" lang="ja-JP" altLang="en-US" dirty="0"/>
          </a:p>
        </p:txBody>
      </p:sp>
      <p:graphicFrame>
        <p:nvGraphicFramePr>
          <p:cNvPr id="5" name="図表 4"/>
          <p:cNvGraphicFramePr/>
          <p:nvPr>
            <p:extLst/>
          </p:nvPr>
        </p:nvGraphicFramePr>
        <p:xfrm>
          <a:off x="838200" y="467088"/>
          <a:ext cx="10515600" cy="12180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8449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47997954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　⑵　不開示情報</a:t>
            </a:r>
            <a:endParaRPr lang="en-US" altLang="ja-JP" sz="2000" dirty="0" smtClean="0"/>
          </a:p>
          <a:p>
            <a:pPr marL="0" indent="0">
              <a:buNone/>
            </a:pPr>
            <a:r>
              <a:rPr lang="ja-JP" altLang="en-US" sz="2000" dirty="0" smtClean="0"/>
              <a:t>　　　①　法が不開示情報としているが、地方公共団体の情報公開条例が開示する情報と</a:t>
            </a:r>
            <a:endParaRPr lang="en-US" altLang="ja-JP" sz="2000" dirty="0" smtClean="0"/>
          </a:p>
          <a:p>
            <a:pPr marL="0" indent="0">
              <a:buNone/>
            </a:pPr>
            <a:r>
              <a:rPr lang="ja-JP" altLang="en-US" sz="2000" dirty="0"/>
              <a:t>　</a:t>
            </a:r>
            <a:r>
              <a:rPr lang="ja-JP" altLang="en-US" sz="2000" dirty="0" smtClean="0"/>
              <a:t>　　　して定めている情報</a:t>
            </a:r>
            <a:endParaRPr lang="en-US" altLang="ja-JP" sz="2000" dirty="0" smtClean="0"/>
          </a:p>
          <a:p>
            <a:pPr marL="0" indent="0">
              <a:buNone/>
            </a:pPr>
            <a:r>
              <a:rPr lang="ja-JP" altLang="en-US" sz="2000" dirty="0" smtClean="0"/>
              <a:t>　　　②　地方公共団体の情報公開条例で不開示情報とされているが、法が不開示情報と</a:t>
            </a:r>
            <a:endParaRPr lang="en-US" altLang="ja-JP" sz="2000" dirty="0" smtClean="0"/>
          </a:p>
          <a:p>
            <a:pPr marL="0" indent="0">
              <a:buNone/>
            </a:pPr>
            <a:r>
              <a:rPr lang="ja-JP" altLang="en-US" sz="2000" dirty="0" smtClean="0"/>
              <a:t>　　　　していない情報</a:t>
            </a:r>
            <a:endParaRPr lang="en-US" altLang="ja-JP" sz="2000" dirty="0" smtClean="0"/>
          </a:p>
          <a:p>
            <a:pPr marL="0" indent="0">
              <a:buNone/>
            </a:pPr>
            <a:r>
              <a:rPr lang="ja-JP" altLang="en-US" sz="2000" dirty="0" smtClean="0"/>
              <a:t>　　　①及び②について、個人情報保護制度と情報公開制度の情報の取扱いの整合性を保</a:t>
            </a:r>
            <a:endParaRPr lang="en-US" altLang="ja-JP" sz="2000" dirty="0" smtClean="0"/>
          </a:p>
          <a:p>
            <a:pPr marL="0" indent="0">
              <a:buNone/>
            </a:pPr>
            <a:r>
              <a:rPr lang="ja-JP" altLang="en-US" sz="2000" dirty="0" smtClean="0"/>
              <a:t>　　つため、条例で不開示情報を除外及び追加することができる。</a:t>
            </a:r>
            <a:endParaRPr lang="en-US" altLang="ja-JP" sz="2000" dirty="0" smtClean="0"/>
          </a:p>
          <a:p>
            <a:pPr marL="0" indent="0">
              <a:buNone/>
            </a:pPr>
            <a:r>
              <a:rPr lang="ja-JP" altLang="en-US" sz="2000" dirty="0"/>
              <a:t>　　　</a:t>
            </a:r>
            <a:r>
              <a:rPr lang="ja-JP" altLang="en-US" sz="2000" dirty="0" smtClean="0"/>
              <a:t>　</a:t>
            </a:r>
            <a:r>
              <a:rPr lang="ja-JP" altLang="en-US" sz="2000" b="1" dirty="0" smtClean="0"/>
              <a:t>不開示</a:t>
            </a:r>
            <a:r>
              <a:rPr lang="ja-JP" altLang="en-US" sz="2000" b="1" dirty="0"/>
              <a:t>情報</a:t>
            </a:r>
            <a:endParaRPr lang="en-US" altLang="ja-JP" sz="2000" dirty="0"/>
          </a:p>
          <a:p>
            <a:pPr marL="0" indent="0" eaLnBrk="0" hangingPunct="0">
              <a:buNone/>
            </a:pPr>
            <a:r>
              <a:rPr lang="ja-JP" altLang="en-US" sz="2000" b="1" dirty="0"/>
              <a:t>　　　　</a:t>
            </a:r>
            <a:r>
              <a:rPr lang="ja-JP" altLang="en-US" sz="2000" b="1" dirty="0" smtClean="0"/>
              <a:t>　</a:t>
            </a:r>
            <a:r>
              <a:rPr lang="ja-JP" altLang="en-US" sz="2000" dirty="0" smtClean="0"/>
              <a:t>開示</a:t>
            </a:r>
            <a:r>
              <a:rPr lang="ja-JP" altLang="en-US" sz="2000" dirty="0"/>
              <a:t>請求等があった場合であっても開示しない情報であって、開示する</a:t>
            </a:r>
            <a:r>
              <a:rPr lang="ja-JP" altLang="en-US" sz="2000" dirty="0" smtClean="0"/>
              <a:t>ことに</a:t>
            </a:r>
            <a:endParaRPr lang="en-US" altLang="ja-JP" sz="2000" dirty="0" smtClean="0"/>
          </a:p>
          <a:p>
            <a:pPr marL="0" indent="0" eaLnBrk="0" hangingPunct="0">
              <a:buNone/>
            </a:pPr>
            <a:r>
              <a:rPr lang="ja-JP" altLang="en-US" sz="2000" dirty="0"/>
              <a:t>　</a:t>
            </a:r>
            <a:r>
              <a:rPr lang="ja-JP" altLang="en-US" sz="2000" dirty="0" smtClean="0"/>
              <a:t>　　　よって、生命、健康、生活、財産その他個人の権利利益を害するおそれのある情</a:t>
            </a:r>
            <a:endParaRPr lang="en-US" altLang="ja-JP" sz="2000" dirty="0" smtClean="0"/>
          </a:p>
          <a:p>
            <a:pPr marL="0" indent="0" eaLnBrk="0" hangingPunct="0">
              <a:buNone/>
            </a:pPr>
            <a:r>
              <a:rPr lang="ja-JP" altLang="en-US" sz="2000" dirty="0"/>
              <a:t>　</a:t>
            </a:r>
            <a:r>
              <a:rPr lang="ja-JP" altLang="en-US" sz="2000" dirty="0" smtClean="0"/>
              <a:t>　　　報</a:t>
            </a:r>
            <a:endParaRPr lang="en-US" altLang="ja-JP" sz="2000" b="1" dirty="0" smtClean="0"/>
          </a:p>
          <a:p>
            <a:pPr marL="0" indent="0">
              <a:buNone/>
            </a:pPr>
            <a:r>
              <a:rPr lang="ja-JP" altLang="en-US" sz="2000" dirty="0"/>
              <a:t>　　</a:t>
            </a:r>
            <a:r>
              <a:rPr lang="ja-JP" altLang="en-US" sz="2000" dirty="0" smtClean="0"/>
              <a:t>　　　　　　　　　</a:t>
            </a:r>
            <a:endParaRPr kumimoji="1" lang="ja-JP" altLang="en-US" sz="2000" dirty="0"/>
          </a:p>
        </p:txBody>
      </p:sp>
      <p:sp>
        <p:nvSpPr>
          <p:cNvPr id="4" name="角丸四角形 3"/>
          <p:cNvSpPr/>
          <p:nvPr/>
        </p:nvSpPr>
        <p:spPr>
          <a:xfrm>
            <a:off x="1719696" y="4153987"/>
            <a:ext cx="9634103" cy="161263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64103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　　ア</a:t>
            </a:r>
            <a:r>
              <a:rPr lang="ja-JP" altLang="en-US" sz="2000" dirty="0"/>
              <a:t>　根拠条文</a:t>
            </a:r>
            <a:endParaRPr kumimoji="1" lang="ja-JP" altLang="en-US" sz="2000" dirty="0"/>
          </a:p>
        </p:txBody>
      </p:sp>
      <p:pic>
        <p:nvPicPr>
          <p:cNvPr id="6" name="図 5"/>
          <p:cNvPicPr>
            <a:picLocks noChangeAspect="1"/>
          </p:cNvPicPr>
          <p:nvPr/>
        </p:nvPicPr>
        <p:blipFill>
          <a:blip r:embed="rId7"/>
          <a:stretch>
            <a:fillRect/>
          </a:stretch>
        </p:blipFill>
        <p:spPr>
          <a:xfrm>
            <a:off x="1830065" y="1838596"/>
            <a:ext cx="9523736" cy="4343400"/>
          </a:xfrm>
          <a:prstGeom prst="rect">
            <a:avLst/>
          </a:prstGeom>
        </p:spPr>
      </p:pic>
    </p:spTree>
    <p:extLst>
      <p:ext uri="{BB962C8B-B14F-4D97-AF65-F5344CB8AC3E}">
        <p14:creationId xmlns:p14="http://schemas.microsoft.com/office/powerpoint/2010/main" val="11235879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　　</a:t>
            </a:r>
            <a:r>
              <a:rPr kumimoji="1" lang="ja-JP" altLang="en-US" sz="2000" dirty="0" smtClean="0"/>
              <a:t>イ　現在の運用</a:t>
            </a:r>
            <a:endParaRPr lang="en-US" altLang="ja-JP" sz="2000" dirty="0"/>
          </a:p>
          <a:p>
            <a:pPr marL="0" indent="0">
              <a:buNone/>
            </a:pPr>
            <a:r>
              <a:rPr lang="ja-JP" altLang="en-US" sz="2000" dirty="0" smtClean="0"/>
              <a:t>　　　　参考２参照</a:t>
            </a:r>
            <a:endParaRPr lang="en-US" altLang="ja-JP" sz="2000" dirty="0" smtClean="0"/>
          </a:p>
          <a:p>
            <a:pPr marL="0" indent="0">
              <a:buNone/>
            </a:pPr>
            <a:r>
              <a:rPr lang="ja-JP" altLang="en-US" sz="2000" dirty="0"/>
              <a:t>　　ウ　改正方針（例）</a:t>
            </a:r>
            <a:endParaRPr lang="en-US" altLang="ja-JP" sz="2000" dirty="0"/>
          </a:p>
          <a:p>
            <a:pPr marL="0" indent="0">
              <a:buNone/>
            </a:pPr>
            <a:r>
              <a:rPr lang="ja-JP" altLang="en-US" sz="2000" dirty="0"/>
              <a:t>　　　　・不開示情報について別途定める。</a:t>
            </a:r>
            <a:endParaRPr lang="en-US" altLang="ja-JP" sz="2000" dirty="0"/>
          </a:p>
          <a:p>
            <a:pPr marL="0" indent="0">
              <a:buNone/>
            </a:pPr>
            <a:r>
              <a:rPr lang="ja-JP" altLang="en-US" sz="2000" dirty="0"/>
              <a:t>　　　　・法の定める不開示情報のまま運用する。</a:t>
            </a:r>
            <a:endParaRPr lang="en-US" altLang="ja-JP" sz="2000" dirty="0"/>
          </a:p>
          <a:p>
            <a:pPr marL="0" indent="0">
              <a:buNone/>
            </a:pPr>
            <a:endParaRPr kumimoji="1" lang="ja-JP" altLang="en-US" sz="2000" dirty="0"/>
          </a:p>
        </p:txBody>
      </p:sp>
    </p:spTree>
    <p:extLst>
      <p:ext uri="{BB962C8B-B14F-4D97-AF65-F5344CB8AC3E}">
        <p14:creationId xmlns:p14="http://schemas.microsoft.com/office/powerpoint/2010/main" val="942109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３　</a:t>
            </a:r>
            <a:r>
              <a:rPr lang="ja-JP" altLang="en-US" sz="2000" dirty="0"/>
              <a:t>法の規定により、</a:t>
            </a:r>
            <a:r>
              <a:rPr lang="ja-JP" altLang="en-US" sz="2000" dirty="0" smtClean="0"/>
              <a:t>条例で定めることが妨げられるものではない事項</a:t>
            </a:r>
            <a:endParaRPr lang="en-US" altLang="ja-JP" sz="2000" dirty="0" smtClean="0"/>
          </a:p>
          <a:p>
            <a:pPr marL="0" indent="0">
              <a:buNone/>
            </a:pPr>
            <a:r>
              <a:rPr lang="ja-JP" altLang="en-US" sz="2000" dirty="0"/>
              <a:t>　</a:t>
            </a:r>
            <a:r>
              <a:rPr lang="ja-JP" altLang="en-US" sz="2000" dirty="0" smtClean="0"/>
              <a:t>⑴　個人情報取扱事務登録簿</a:t>
            </a:r>
            <a:endParaRPr lang="en-US" altLang="ja-JP" sz="2000" dirty="0" smtClean="0"/>
          </a:p>
          <a:p>
            <a:pPr marL="0" indent="0">
              <a:buNone/>
            </a:pPr>
            <a:r>
              <a:rPr lang="ja-JP" altLang="en-US" sz="2000" dirty="0"/>
              <a:t>　</a:t>
            </a:r>
            <a:r>
              <a:rPr lang="ja-JP" altLang="en-US" sz="2000" dirty="0" smtClean="0"/>
              <a:t>　　法により作成及び公表を義務付けられている個人情報ファイル簿以外に、</a:t>
            </a:r>
            <a:r>
              <a:rPr lang="ja-JP" altLang="en-US" sz="2000" dirty="0"/>
              <a:t>個人</a:t>
            </a:r>
            <a:r>
              <a:rPr lang="ja-JP" altLang="en-US" sz="2000" dirty="0" smtClean="0"/>
              <a:t>情報</a:t>
            </a:r>
            <a:endParaRPr lang="en-US" altLang="ja-JP" sz="2000" dirty="0" smtClean="0"/>
          </a:p>
          <a:p>
            <a:pPr marL="0" indent="0">
              <a:buNone/>
            </a:pPr>
            <a:r>
              <a:rPr lang="ja-JP" altLang="en-US" sz="2000" dirty="0"/>
              <a:t>　</a:t>
            </a:r>
            <a:r>
              <a:rPr lang="ja-JP" altLang="en-US" sz="2000" dirty="0" smtClean="0"/>
              <a:t>　取扱事務登録簿の作成及び公表について、条例で定めることができる。</a:t>
            </a:r>
            <a:endParaRPr lang="en-US" altLang="ja-JP" sz="2000" dirty="0" smtClean="0"/>
          </a:p>
          <a:p>
            <a:pPr marL="0" indent="0">
              <a:buNone/>
            </a:pPr>
            <a:r>
              <a:rPr lang="ja-JP" altLang="en-US" sz="2000" dirty="0"/>
              <a:t>　</a:t>
            </a:r>
            <a:r>
              <a:rPr lang="ja-JP" altLang="en-US" sz="2000" dirty="0" smtClean="0"/>
              <a:t>　　　</a:t>
            </a:r>
            <a:r>
              <a:rPr lang="ja-JP" altLang="en-US" sz="2000" b="1" dirty="0" smtClean="0"/>
              <a:t>個人情報ファイル（簿）</a:t>
            </a:r>
            <a:endParaRPr lang="en-US" altLang="ja-JP" sz="2000" b="1" dirty="0" smtClean="0"/>
          </a:p>
          <a:p>
            <a:pPr marL="0" indent="0">
              <a:buNone/>
            </a:pPr>
            <a:r>
              <a:rPr lang="ja-JP" altLang="en-US" sz="2000" b="1" dirty="0"/>
              <a:t>　</a:t>
            </a:r>
            <a:r>
              <a:rPr lang="ja-JP" altLang="en-US" sz="2000" b="1" dirty="0" smtClean="0"/>
              <a:t>　　　　</a:t>
            </a:r>
            <a:r>
              <a:rPr lang="ja-JP" altLang="en-US" sz="2000" dirty="0" smtClean="0"/>
              <a:t>一定の事務の目的を達成するために特定の保有個人情報を体系的に構成した</a:t>
            </a:r>
            <a:r>
              <a:rPr lang="ja-JP" altLang="en-US" sz="2000" dirty="0" err="1" smtClean="0"/>
              <a:t>も</a:t>
            </a:r>
            <a:endParaRPr lang="en-US" altLang="ja-JP" sz="2000" dirty="0" smtClean="0"/>
          </a:p>
          <a:p>
            <a:pPr marL="0" indent="0">
              <a:buNone/>
            </a:pPr>
            <a:r>
              <a:rPr lang="ja-JP" altLang="en-US" sz="2000" dirty="0"/>
              <a:t>　</a:t>
            </a:r>
            <a:r>
              <a:rPr lang="ja-JP" altLang="en-US" sz="2000" dirty="0" smtClean="0"/>
              <a:t>　　　の（参考３参照）</a:t>
            </a:r>
            <a:endParaRPr lang="en-US" altLang="ja-JP" sz="2000" dirty="0" smtClean="0"/>
          </a:p>
          <a:p>
            <a:pPr marL="0" indent="0">
              <a:buNone/>
            </a:pPr>
            <a:r>
              <a:rPr lang="ja-JP" altLang="en-US" sz="2000" dirty="0"/>
              <a:t>　</a:t>
            </a:r>
            <a:r>
              <a:rPr lang="ja-JP" altLang="en-US" sz="2000" dirty="0" smtClean="0"/>
              <a:t>　　　</a:t>
            </a:r>
            <a:r>
              <a:rPr lang="ja-JP" altLang="en-US" sz="2000" b="1" dirty="0" smtClean="0"/>
              <a:t>個人情報取扱事務登録簿</a:t>
            </a:r>
            <a:r>
              <a:rPr lang="ja-JP" altLang="en-US" sz="2000" dirty="0" smtClean="0"/>
              <a:t>　</a:t>
            </a:r>
            <a:endParaRPr lang="en-US" altLang="ja-JP" sz="2000" dirty="0" smtClean="0"/>
          </a:p>
          <a:p>
            <a:pPr marL="0" indent="0">
              <a:buNone/>
            </a:pPr>
            <a:r>
              <a:rPr lang="ja-JP" altLang="en-US" sz="2000" dirty="0"/>
              <a:t>　</a:t>
            </a:r>
            <a:r>
              <a:rPr lang="ja-JP" altLang="en-US" sz="2000" dirty="0" smtClean="0"/>
              <a:t>　　　　</a:t>
            </a:r>
            <a:r>
              <a:rPr lang="ja-JP" altLang="en-US" sz="2000" dirty="0"/>
              <a:t>個人</a:t>
            </a:r>
            <a:r>
              <a:rPr lang="ja-JP" altLang="en-US" sz="2000" dirty="0" smtClean="0"/>
              <a:t>情報ファイル簿とは別の個人情報の保有の状況に関する事項を記載した帳</a:t>
            </a:r>
            <a:endParaRPr lang="en-US" altLang="ja-JP" sz="2000" dirty="0" smtClean="0"/>
          </a:p>
          <a:p>
            <a:pPr marL="0" indent="0">
              <a:buNone/>
            </a:pPr>
            <a:r>
              <a:rPr lang="ja-JP" altLang="en-US" sz="2000" dirty="0"/>
              <a:t>　</a:t>
            </a:r>
            <a:r>
              <a:rPr lang="ja-JP" altLang="en-US" sz="2000" dirty="0" smtClean="0"/>
              <a:t>　　　簿（個人情報を取り扱う事務単位で作成された帳簿等をいう。）　</a:t>
            </a:r>
            <a:endParaRPr lang="en-US" altLang="ja-JP" sz="2000" dirty="0" smtClean="0"/>
          </a:p>
          <a:p>
            <a:pPr marL="0" indent="0">
              <a:buNone/>
            </a:pPr>
            <a:endParaRPr lang="en-US" altLang="ja-JP" sz="2000" dirty="0" smtClean="0"/>
          </a:p>
          <a:p>
            <a:pPr marL="0" indent="0">
              <a:buNone/>
            </a:pPr>
            <a:r>
              <a:rPr lang="ja-JP" altLang="en-US" sz="2000" dirty="0"/>
              <a:t>　</a:t>
            </a:r>
            <a:r>
              <a:rPr lang="ja-JP" altLang="en-US" sz="2000" dirty="0" smtClean="0"/>
              <a:t>　ア　根拠条文　　　</a:t>
            </a:r>
            <a:r>
              <a:rPr lang="ja-JP" altLang="en-US" sz="2000" dirty="0"/>
              <a:t>　</a:t>
            </a:r>
            <a:r>
              <a:rPr lang="ja-JP" altLang="en-US" sz="2000" dirty="0" smtClean="0"/>
              <a:t>　</a:t>
            </a:r>
            <a:endParaRPr kumimoji="1" lang="ja-JP" altLang="en-US" sz="2000" dirty="0"/>
          </a:p>
        </p:txBody>
      </p:sp>
      <p:sp>
        <p:nvSpPr>
          <p:cNvPr id="4" name="角丸四角形 3"/>
          <p:cNvSpPr/>
          <p:nvPr/>
        </p:nvSpPr>
        <p:spPr>
          <a:xfrm>
            <a:off x="1890744" y="2961055"/>
            <a:ext cx="9433560" cy="25990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989991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endParaRPr lang="en-US" altLang="ja-JP" sz="2000" dirty="0" smtClean="0"/>
          </a:p>
          <a:p>
            <a:pPr marL="0" indent="0">
              <a:buNone/>
            </a:pPr>
            <a:endParaRPr lang="en-US" altLang="ja-JP" sz="2000" dirty="0"/>
          </a:p>
          <a:p>
            <a:pPr marL="0" indent="0">
              <a:buNone/>
            </a:pPr>
            <a:endParaRPr lang="en-US" altLang="ja-JP" sz="2000" dirty="0" smtClean="0"/>
          </a:p>
          <a:p>
            <a:pPr marL="0" indent="0">
              <a:buNone/>
            </a:pPr>
            <a:endParaRPr lang="en-US" altLang="ja-JP" sz="2000" dirty="0" smtClean="0"/>
          </a:p>
          <a:p>
            <a:pPr marL="0" indent="0">
              <a:buNone/>
            </a:pPr>
            <a:endParaRPr lang="en-US" altLang="ja-JP" sz="2000" dirty="0"/>
          </a:p>
          <a:p>
            <a:pPr marL="0" indent="0">
              <a:buNone/>
            </a:pPr>
            <a:r>
              <a:rPr lang="ja-JP" altLang="en-US" sz="2000" dirty="0"/>
              <a:t>　</a:t>
            </a:r>
            <a:r>
              <a:rPr lang="ja-JP" altLang="en-US" sz="2000" dirty="0" smtClean="0"/>
              <a:t>　イ　現在の運用</a:t>
            </a:r>
            <a:endParaRPr lang="en-US" altLang="ja-JP" sz="2000" dirty="0" smtClean="0"/>
          </a:p>
          <a:p>
            <a:pPr marL="0" indent="0">
              <a:buNone/>
            </a:pPr>
            <a:r>
              <a:rPr lang="ja-JP" altLang="en-US" sz="2000" dirty="0"/>
              <a:t>　</a:t>
            </a:r>
            <a:r>
              <a:rPr lang="ja-JP" altLang="en-US" sz="2000" dirty="0" smtClean="0"/>
              <a:t>　　　</a:t>
            </a:r>
            <a:r>
              <a:rPr lang="ja-JP" altLang="en-US" sz="2000" dirty="0"/>
              <a:t>個人情報取扱事務</a:t>
            </a:r>
            <a:r>
              <a:rPr lang="ja-JP" altLang="en-US" sz="2000" dirty="0" smtClean="0"/>
              <a:t>登録簿に関する規定なし。ただし、個人情報ファイル簿につい</a:t>
            </a:r>
            <a:endParaRPr lang="en-US" altLang="ja-JP" sz="2000" dirty="0" smtClean="0"/>
          </a:p>
          <a:p>
            <a:pPr marL="0" indent="0">
              <a:buNone/>
            </a:pPr>
            <a:r>
              <a:rPr lang="ja-JP" altLang="en-US" sz="2000" dirty="0"/>
              <a:t>　</a:t>
            </a:r>
            <a:r>
              <a:rPr lang="ja-JP" altLang="en-US" sz="2000" dirty="0" smtClean="0"/>
              <a:t>　　</a:t>
            </a:r>
            <a:r>
              <a:rPr lang="ja-JP" altLang="en-US" sz="2000" dirty="0" err="1" smtClean="0"/>
              <a:t>ては</a:t>
            </a:r>
            <a:r>
              <a:rPr lang="ja-JP" altLang="en-US" sz="2000" dirty="0" smtClean="0"/>
              <a:t>規定している（条例第２条第１３号、第７条及び条例施行規則第２条。様式に</a:t>
            </a:r>
            <a:endParaRPr lang="en-US" altLang="ja-JP" sz="2000" dirty="0" smtClean="0"/>
          </a:p>
          <a:p>
            <a:pPr marL="0" indent="0">
              <a:buNone/>
            </a:pPr>
            <a:r>
              <a:rPr lang="ja-JP" altLang="en-US" sz="2000" dirty="0"/>
              <a:t>　</a:t>
            </a:r>
            <a:r>
              <a:rPr lang="ja-JP" altLang="en-US" sz="2000" dirty="0" smtClean="0"/>
              <a:t>　　ついては、参考３参照）。</a:t>
            </a:r>
            <a:endParaRPr lang="en-US" altLang="ja-JP" sz="2000" dirty="0" smtClean="0"/>
          </a:p>
          <a:p>
            <a:pPr marL="0" indent="0">
              <a:buNone/>
            </a:pPr>
            <a:r>
              <a:rPr lang="ja-JP" altLang="en-US" sz="2000" dirty="0"/>
              <a:t>　</a:t>
            </a:r>
            <a:r>
              <a:rPr lang="ja-JP" altLang="en-US" sz="2000" dirty="0" smtClean="0"/>
              <a:t>　ウ　改正方針（例）</a:t>
            </a:r>
            <a:endParaRPr lang="en-US" altLang="ja-JP" sz="2000" dirty="0" smtClean="0"/>
          </a:p>
          <a:p>
            <a:pPr marL="0" indent="0">
              <a:buNone/>
            </a:pPr>
            <a:r>
              <a:rPr lang="ja-JP" altLang="en-US" sz="2000" dirty="0"/>
              <a:t>　</a:t>
            </a:r>
            <a:r>
              <a:rPr lang="ja-JP" altLang="en-US" sz="2000" dirty="0" smtClean="0"/>
              <a:t>　　　・</a:t>
            </a:r>
            <a:r>
              <a:rPr lang="ja-JP" altLang="en-US" sz="2000" dirty="0"/>
              <a:t>個人情報取扱事務</a:t>
            </a:r>
            <a:r>
              <a:rPr lang="ja-JP" altLang="en-US" sz="2000" dirty="0" smtClean="0"/>
              <a:t>登録簿を作成する。</a:t>
            </a:r>
            <a:endParaRPr lang="en-US" altLang="ja-JP" sz="2000" dirty="0"/>
          </a:p>
          <a:p>
            <a:pPr marL="0" indent="0">
              <a:buNone/>
            </a:pPr>
            <a:r>
              <a:rPr lang="ja-JP" altLang="en-US" sz="2000" dirty="0" smtClean="0"/>
              <a:t>　　　　・個人情報ファイル簿のみ作成する。</a:t>
            </a:r>
            <a:endParaRPr lang="en-US" altLang="ja-JP" sz="2000" dirty="0" smtClean="0"/>
          </a:p>
          <a:p>
            <a:pPr marL="0" indent="0">
              <a:buNone/>
            </a:pPr>
            <a:r>
              <a:rPr lang="ja-JP" altLang="en-US" sz="2000" dirty="0" smtClean="0"/>
              <a:t>　　　</a:t>
            </a:r>
            <a:r>
              <a:rPr lang="ja-JP" altLang="en-US" sz="2000" dirty="0"/>
              <a:t>　</a:t>
            </a:r>
            <a:r>
              <a:rPr lang="ja-JP" altLang="en-US" sz="2000" dirty="0" smtClean="0"/>
              <a:t>　</a:t>
            </a:r>
            <a:endParaRPr kumimoji="1" lang="ja-JP" altLang="en-US" sz="2000" dirty="0"/>
          </a:p>
        </p:txBody>
      </p:sp>
      <p:pic>
        <p:nvPicPr>
          <p:cNvPr id="2" name="図 1"/>
          <p:cNvPicPr>
            <a:picLocks noChangeAspect="1"/>
          </p:cNvPicPr>
          <p:nvPr/>
        </p:nvPicPr>
        <p:blipFill>
          <a:blip r:embed="rId7"/>
          <a:stretch>
            <a:fillRect/>
          </a:stretch>
        </p:blipFill>
        <p:spPr>
          <a:xfrm>
            <a:off x="1864303" y="1514750"/>
            <a:ext cx="9594000" cy="1784008"/>
          </a:xfrm>
          <a:prstGeom prst="rect">
            <a:avLst/>
          </a:prstGeom>
        </p:spPr>
      </p:pic>
    </p:spTree>
    <p:extLst>
      <p:ext uri="{BB962C8B-B14F-4D97-AF65-F5344CB8AC3E}">
        <p14:creationId xmlns:p14="http://schemas.microsoft.com/office/powerpoint/2010/main" val="1840054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　⑵　開示決定等の期限</a:t>
            </a:r>
            <a:endParaRPr lang="en-US" altLang="ja-JP" sz="2000" dirty="0" smtClean="0"/>
          </a:p>
          <a:p>
            <a:pPr marL="0" indent="0">
              <a:buNone/>
            </a:pPr>
            <a:r>
              <a:rPr lang="ja-JP" altLang="en-US" sz="2000" dirty="0"/>
              <a:t>　</a:t>
            </a:r>
            <a:r>
              <a:rPr lang="ja-JP" altLang="en-US" sz="2000" dirty="0" smtClean="0"/>
              <a:t>　　開示決定等の期限については、法により次のとおり定められており、当該期限を短</a:t>
            </a:r>
            <a:endParaRPr lang="en-US" altLang="ja-JP" sz="2000" dirty="0" smtClean="0"/>
          </a:p>
          <a:p>
            <a:pPr marL="0" indent="0">
              <a:buNone/>
            </a:pPr>
            <a:r>
              <a:rPr lang="ja-JP" altLang="en-US" sz="2000" dirty="0"/>
              <a:t>　</a:t>
            </a:r>
            <a:r>
              <a:rPr lang="ja-JP" altLang="en-US" sz="2000" dirty="0" smtClean="0"/>
              <a:t>　</a:t>
            </a:r>
            <a:r>
              <a:rPr lang="ja-JP" altLang="en-US" sz="2000" dirty="0" err="1" smtClean="0"/>
              <a:t>縮する</a:t>
            </a:r>
            <a:r>
              <a:rPr lang="ja-JP" altLang="en-US" sz="2000" dirty="0" smtClean="0"/>
              <a:t>場合に限り、条例で期限を定めることができる。</a:t>
            </a:r>
            <a:endParaRPr lang="en-US" altLang="ja-JP" sz="2000" dirty="0" smtClean="0"/>
          </a:p>
          <a:p>
            <a:pPr marL="0" indent="0">
              <a:buNone/>
            </a:pPr>
            <a:r>
              <a:rPr lang="ja-JP" altLang="en-US" sz="2000" dirty="0"/>
              <a:t>　</a:t>
            </a:r>
            <a:r>
              <a:rPr lang="ja-JP" altLang="en-US" sz="2000" dirty="0" smtClean="0"/>
              <a:t>　　開示（訂正・利用停止）請求・・・</a:t>
            </a:r>
            <a:r>
              <a:rPr lang="ja-JP" altLang="en-US" sz="2000" b="1" dirty="0" smtClean="0">
                <a:solidFill>
                  <a:srgbClr val="FF0000"/>
                </a:solidFill>
              </a:rPr>
              <a:t>請求のあった日から</a:t>
            </a:r>
            <a:r>
              <a:rPr lang="ja-JP" altLang="en-US" sz="2000" u="sng" dirty="0" smtClean="0"/>
              <a:t>３０日以内</a:t>
            </a:r>
            <a:endParaRPr lang="en-US" altLang="ja-JP" sz="2000" u="sng" dirty="0" smtClean="0"/>
          </a:p>
          <a:p>
            <a:pPr marL="0" indent="0">
              <a:buNone/>
            </a:pPr>
            <a:r>
              <a:rPr lang="ja-JP" altLang="en-US" sz="2000" dirty="0"/>
              <a:t>　</a:t>
            </a:r>
            <a:r>
              <a:rPr lang="ja-JP" altLang="en-US" sz="2000" dirty="0" smtClean="0"/>
              <a:t>　　</a:t>
            </a:r>
            <a:r>
              <a:rPr lang="en-US" altLang="ja-JP" sz="2000" dirty="0" smtClean="0"/>
              <a:t>※</a:t>
            </a:r>
            <a:r>
              <a:rPr lang="ja-JP" altLang="en-US" sz="2000" dirty="0" smtClean="0"/>
              <a:t>　事務処理上の困難等の理由がある場合は、</a:t>
            </a:r>
            <a:r>
              <a:rPr lang="ja-JP" altLang="en-US" sz="2000" u="sng" dirty="0" smtClean="0"/>
              <a:t>３０日まで延長可能</a:t>
            </a:r>
            <a:endParaRPr lang="en-US" altLang="ja-JP" sz="2000" u="sng" dirty="0" smtClean="0"/>
          </a:p>
          <a:p>
            <a:pPr marL="0" indent="0">
              <a:buNone/>
            </a:pPr>
            <a:r>
              <a:rPr lang="ja-JP" altLang="en-US" sz="2000" dirty="0"/>
              <a:t>　</a:t>
            </a:r>
            <a:r>
              <a:rPr lang="ja-JP" altLang="en-US" sz="2000" dirty="0" smtClean="0"/>
              <a:t>　　</a:t>
            </a:r>
            <a:r>
              <a:rPr lang="en-US" altLang="ja-JP" sz="2000" dirty="0" smtClean="0"/>
              <a:t>※</a:t>
            </a:r>
            <a:r>
              <a:rPr lang="ja-JP" altLang="en-US" sz="2000" dirty="0" smtClean="0"/>
              <a:t>　大量の保有個人情報に関する開示請求があった場合は、</a:t>
            </a:r>
            <a:r>
              <a:rPr lang="ja-JP" altLang="en-US" sz="2000" u="sng" dirty="0" smtClean="0"/>
              <a:t>６０日以内に相当の部</a:t>
            </a:r>
            <a:endParaRPr lang="en-US" altLang="ja-JP" sz="2000" u="sng" dirty="0" smtClean="0"/>
          </a:p>
          <a:p>
            <a:pPr marL="0" indent="0">
              <a:buNone/>
            </a:pPr>
            <a:r>
              <a:rPr lang="ja-JP" altLang="en-US" sz="2000" dirty="0"/>
              <a:t>　</a:t>
            </a:r>
            <a:r>
              <a:rPr lang="ja-JP" altLang="en-US" sz="2000" dirty="0" smtClean="0"/>
              <a:t>　　　</a:t>
            </a:r>
            <a:r>
              <a:rPr lang="ja-JP" altLang="en-US" sz="2000" u="sng" dirty="0" smtClean="0"/>
              <a:t>分について開示決定し、残りは、相当の期間内に開示決定を行う。</a:t>
            </a:r>
            <a:endParaRPr lang="en-US" altLang="ja-JP" sz="2000" u="sng" dirty="0"/>
          </a:p>
          <a:p>
            <a:pPr marL="0" indent="0">
              <a:buNone/>
            </a:pPr>
            <a:endParaRPr lang="en-US" altLang="ja-JP" sz="2000" dirty="0"/>
          </a:p>
          <a:p>
            <a:pPr marL="0" indent="0">
              <a:buNone/>
            </a:pPr>
            <a:r>
              <a:rPr lang="ja-JP" altLang="en-US" sz="2000" dirty="0" smtClean="0"/>
              <a:t>　　請求日　　　　　　　開示決定期限　　　　　　　延長期限　　　　　　　大量請求</a:t>
            </a:r>
            <a:endParaRPr lang="en-US" altLang="ja-JP" sz="2000" dirty="0" smtClean="0"/>
          </a:p>
          <a:p>
            <a:pPr marL="0" indent="0">
              <a:buNone/>
            </a:pPr>
            <a:r>
              <a:rPr lang="ja-JP" altLang="en-US" sz="2000" dirty="0" smtClean="0"/>
              <a:t>　　</a:t>
            </a:r>
            <a:r>
              <a:rPr lang="ja-JP" altLang="en-US" sz="1200" dirty="0" smtClean="0"/>
              <a:t>（０日目）　　　　　　　　　　　　　</a:t>
            </a:r>
            <a:r>
              <a:rPr lang="ja-JP" altLang="en-US" sz="1200" dirty="0"/>
              <a:t> </a:t>
            </a:r>
            <a:r>
              <a:rPr lang="ja-JP" altLang="en-US" sz="1200" dirty="0" smtClean="0"/>
              <a:t> （３０日目）　　　　　　　　　　　　　　 （６０日目）　　　　　　　　　　　  （相当の期間）</a:t>
            </a:r>
            <a:endParaRPr lang="en-US" altLang="ja-JP" sz="1200" dirty="0" smtClean="0"/>
          </a:p>
          <a:p>
            <a:pPr marL="0" indent="0">
              <a:buNone/>
            </a:pPr>
            <a:r>
              <a:rPr lang="ja-JP" altLang="en-US" sz="2000" dirty="0" smtClean="0"/>
              <a:t>　　</a:t>
            </a:r>
            <a:r>
              <a:rPr lang="ja-JP" altLang="en-US" sz="2000" dirty="0"/>
              <a:t>　</a:t>
            </a:r>
            <a:r>
              <a:rPr lang="ja-JP" altLang="en-US" sz="2000" dirty="0" smtClean="0"/>
              <a:t>　</a:t>
            </a:r>
            <a:endParaRPr kumimoji="1" lang="ja-JP" altLang="en-US" sz="2000" dirty="0"/>
          </a:p>
        </p:txBody>
      </p:sp>
      <p:grpSp>
        <p:nvGrpSpPr>
          <p:cNvPr id="15" name="グループ化 14"/>
          <p:cNvGrpSpPr/>
          <p:nvPr/>
        </p:nvGrpSpPr>
        <p:grpSpPr>
          <a:xfrm>
            <a:off x="1423851" y="4572000"/>
            <a:ext cx="9838509" cy="888274"/>
            <a:chOff x="1423851" y="5316583"/>
            <a:chExt cx="9838509" cy="888274"/>
          </a:xfrm>
        </p:grpSpPr>
        <p:sp>
          <p:nvSpPr>
            <p:cNvPr id="4" name="右矢印 3"/>
            <p:cNvSpPr/>
            <p:nvPr/>
          </p:nvSpPr>
          <p:spPr>
            <a:xfrm>
              <a:off x="2403566" y="5656217"/>
              <a:ext cx="1580605" cy="33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5682343" y="5656217"/>
              <a:ext cx="1580605" cy="33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右矢印 7"/>
            <p:cNvSpPr/>
            <p:nvPr/>
          </p:nvSpPr>
          <p:spPr>
            <a:xfrm>
              <a:off x="8478883" y="5656217"/>
              <a:ext cx="1580605" cy="33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423851" y="5316583"/>
              <a:ext cx="979715"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997234" y="5316583"/>
              <a:ext cx="1685109"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7276012" y="5316583"/>
              <a:ext cx="1202872"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0059488" y="5316583"/>
              <a:ext cx="1202872"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5683673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　　ア　根拠条文</a:t>
            </a:r>
            <a:endParaRPr lang="en-US" altLang="ja-JP" sz="2000" dirty="0" smtClean="0"/>
          </a:p>
          <a:p>
            <a:pPr marL="0" indent="0">
              <a:buNone/>
            </a:pPr>
            <a:endParaRPr lang="en-US" altLang="ja-JP" sz="2000" dirty="0"/>
          </a:p>
          <a:p>
            <a:pPr marL="0" indent="0">
              <a:buNone/>
            </a:pPr>
            <a:endParaRPr lang="en-US" altLang="ja-JP" sz="2000" dirty="0" smtClean="0"/>
          </a:p>
          <a:p>
            <a:pPr marL="0" indent="0">
              <a:buNone/>
            </a:pPr>
            <a:endParaRPr lang="en-US" altLang="ja-JP" sz="2000" dirty="0"/>
          </a:p>
          <a:p>
            <a:pPr marL="0" indent="0">
              <a:buNone/>
            </a:pPr>
            <a:endParaRPr lang="en-US" altLang="ja-JP" sz="2000" dirty="0" smtClean="0"/>
          </a:p>
          <a:p>
            <a:pPr marL="0" indent="0">
              <a:buNone/>
            </a:pPr>
            <a:r>
              <a:rPr lang="ja-JP" altLang="en-US" sz="2000" dirty="0" smtClean="0"/>
              <a:t>　　イ　現在の運用</a:t>
            </a:r>
            <a:endParaRPr lang="en-US" altLang="ja-JP" sz="2000" dirty="0" smtClean="0"/>
          </a:p>
          <a:p>
            <a:pPr marL="0" indent="0">
              <a:buNone/>
            </a:pPr>
            <a:r>
              <a:rPr lang="ja-JP" altLang="en-US" sz="2000" dirty="0"/>
              <a:t>　</a:t>
            </a:r>
            <a:r>
              <a:rPr lang="ja-JP" altLang="en-US" sz="2000" dirty="0" smtClean="0"/>
              <a:t>　　　開示</a:t>
            </a:r>
            <a:r>
              <a:rPr lang="ja-JP" altLang="en-US" sz="2000" dirty="0"/>
              <a:t>（訂正・利用停止）</a:t>
            </a:r>
            <a:r>
              <a:rPr lang="ja-JP" altLang="en-US" sz="2000" b="1" dirty="0" smtClean="0">
                <a:solidFill>
                  <a:srgbClr val="FF0000"/>
                </a:solidFill>
              </a:rPr>
              <a:t>請求を受理した日から起算して</a:t>
            </a:r>
            <a:r>
              <a:rPr lang="ja-JP" altLang="en-US" sz="2000" u="sng" dirty="0" smtClean="0"/>
              <a:t>１５日以内（条例第１８</a:t>
            </a:r>
            <a:endParaRPr lang="en-US" altLang="ja-JP" sz="2000" u="sng" dirty="0" smtClean="0"/>
          </a:p>
          <a:p>
            <a:pPr marL="0" indent="0">
              <a:buNone/>
            </a:pPr>
            <a:r>
              <a:rPr lang="ja-JP" altLang="en-US" sz="2000" dirty="0"/>
              <a:t>　</a:t>
            </a:r>
            <a:r>
              <a:rPr lang="ja-JP" altLang="en-US" sz="2000" dirty="0" smtClean="0"/>
              <a:t>　　</a:t>
            </a:r>
            <a:r>
              <a:rPr lang="ja-JP" altLang="en-US" sz="2000" u="sng" dirty="0" smtClean="0"/>
              <a:t>条第１項）</a:t>
            </a:r>
            <a:r>
              <a:rPr lang="ja-JP" altLang="en-US" sz="2000" dirty="0" smtClean="0"/>
              <a:t>　</a:t>
            </a:r>
            <a:endParaRPr lang="en-US" altLang="ja-JP" sz="2000" dirty="0"/>
          </a:p>
          <a:p>
            <a:pPr marL="0" indent="0">
              <a:buNone/>
            </a:pPr>
            <a:r>
              <a:rPr lang="ja-JP" altLang="en-US" sz="2000" dirty="0" smtClean="0"/>
              <a:t>　　　　</a:t>
            </a:r>
            <a:r>
              <a:rPr lang="en-US" altLang="ja-JP" sz="2000" dirty="0" smtClean="0"/>
              <a:t>※</a:t>
            </a:r>
            <a:r>
              <a:rPr lang="ja-JP" altLang="en-US" sz="2000" dirty="0"/>
              <a:t>　</a:t>
            </a:r>
            <a:r>
              <a:rPr lang="ja-JP" altLang="en-US" sz="2000" dirty="0" smtClean="0"/>
              <a:t>やむを得ない理由</a:t>
            </a:r>
            <a:r>
              <a:rPr lang="ja-JP" altLang="en-US" sz="2000" dirty="0"/>
              <a:t>がある場合は</a:t>
            </a:r>
            <a:r>
              <a:rPr lang="ja-JP" altLang="en-US" sz="2000" dirty="0" smtClean="0"/>
              <a:t>、</a:t>
            </a:r>
            <a:r>
              <a:rPr lang="ja-JP" altLang="en-US" sz="2000" u="sng" dirty="0" smtClean="0"/>
              <a:t>延長可能</a:t>
            </a:r>
            <a:r>
              <a:rPr lang="ja-JP" altLang="en-US" sz="2000" dirty="0" smtClean="0"/>
              <a:t>（日数に関する規定なし）</a:t>
            </a:r>
            <a:endParaRPr lang="en-US" altLang="ja-JP" sz="2000" dirty="0" smtClean="0"/>
          </a:p>
          <a:p>
            <a:pPr marL="0" lvl="0" indent="0">
              <a:buNone/>
            </a:pPr>
            <a:endParaRPr lang="en-US" altLang="ja-JP" sz="2000" dirty="0" smtClean="0">
              <a:solidFill>
                <a:prstClr val="black"/>
              </a:solidFill>
            </a:endParaRPr>
          </a:p>
          <a:p>
            <a:pPr marL="0" lvl="0" indent="0">
              <a:buNone/>
            </a:pPr>
            <a:r>
              <a:rPr lang="ja-JP" altLang="en-US" sz="2000" dirty="0" smtClean="0">
                <a:solidFill>
                  <a:prstClr val="black"/>
                </a:solidFill>
              </a:rPr>
              <a:t>　　　 請求</a:t>
            </a:r>
            <a:r>
              <a:rPr lang="ja-JP" altLang="en-US" sz="2000" dirty="0">
                <a:solidFill>
                  <a:prstClr val="black"/>
                </a:solidFill>
              </a:rPr>
              <a:t>日　　　　　　　開示決定期限　　　　　　　 </a:t>
            </a:r>
            <a:r>
              <a:rPr lang="ja-JP" altLang="en-US" sz="2000" dirty="0" smtClean="0">
                <a:solidFill>
                  <a:prstClr val="black"/>
                </a:solidFill>
              </a:rPr>
              <a:t>    延長</a:t>
            </a:r>
            <a:r>
              <a:rPr lang="ja-JP" altLang="en-US" sz="2000" dirty="0">
                <a:solidFill>
                  <a:prstClr val="black"/>
                </a:solidFill>
              </a:rPr>
              <a:t>　　　</a:t>
            </a:r>
            <a:endParaRPr lang="en-US" altLang="ja-JP" sz="2000" dirty="0" smtClean="0">
              <a:solidFill>
                <a:prstClr val="black"/>
              </a:solidFill>
            </a:endParaRPr>
          </a:p>
          <a:p>
            <a:pPr marL="0" lvl="0" indent="0">
              <a:buNone/>
            </a:pPr>
            <a:r>
              <a:rPr lang="ja-JP" altLang="en-US" sz="2000" dirty="0" smtClean="0">
                <a:solidFill>
                  <a:prstClr val="black"/>
                </a:solidFill>
              </a:rPr>
              <a:t>　　　 </a:t>
            </a:r>
            <a:r>
              <a:rPr lang="ja-JP" altLang="en-US" sz="1200" dirty="0" smtClean="0">
                <a:solidFill>
                  <a:prstClr val="black"/>
                </a:solidFill>
              </a:rPr>
              <a:t>（１日目）　　　　　　　　　　　　　  （１５日目）　　　　　　　　　　　　　（具体的な日数なし）　　　　　　　　　　　</a:t>
            </a:r>
            <a:endParaRPr lang="en-US" altLang="ja-JP" sz="1200" dirty="0" smtClean="0">
              <a:solidFill>
                <a:prstClr val="black"/>
              </a:solidFill>
            </a:endParaRPr>
          </a:p>
          <a:p>
            <a:pPr marL="0" indent="0">
              <a:buNone/>
            </a:pPr>
            <a:r>
              <a:rPr lang="ja-JP" altLang="en-US" sz="2000" dirty="0" smtClean="0"/>
              <a:t>　</a:t>
            </a:r>
            <a:r>
              <a:rPr lang="ja-JP" altLang="en-US" sz="2000" dirty="0"/>
              <a:t>　</a:t>
            </a:r>
            <a:r>
              <a:rPr lang="ja-JP" altLang="en-US" sz="2000" dirty="0" smtClean="0"/>
              <a:t>　</a:t>
            </a:r>
            <a:endParaRPr kumimoji="1" lang="ja-JP" altLang="en-US" sz="2000" dirty="0"/>
          </a:p>
        </p:txBody>
      </p:sp>
      <p:grpSp>
        <p:nvGrpSpPr>
          <p:cNvPr id="9" name="グループ化 8"/>
          <p:cNvGrpSpPr/>
          <p:nvPr/>
        </p:nvGrpSpPr>
        <p:grpSpPr>
          <a:xfrm>
            <a:off x="1776546" y="1840773"/>
            <a:ext cx="9594000" cy="1508136"/>
            <a:chOff x="1776546" y="1840773"/>
            <a:chExt cx="9594000" cy="1508136"/>
          </a:xfrm>
        </p:grpSpPr>
        <p:pic>
          <p:nvPicPr>
            <p:cNvPr id="4" name="図 3"/>
            <p:cNvPicPr>
              <a:picLocks noChangeAspect="1"/>
            </p:cNvPicPr>
            <p:nvPr/>
          </p:nvPicPr>
          <p:blipFill>
            <a:blip r:embed="rId7"/>
            <a:stretch>
              <a:fillRect/>
            </a:stretch>
          </p:blipFill>
          <p:spPr>
            <a:xfrm>
              <a:off x="1776546" y="1840773"/>
              <a:ext cx="9594000" cy="366401"/>
            </a:xfrm>
            <a:prstGeom prst="rect">
              <a:avLst/>
            </a:prstGeom>
          </p:spPr>
        </p:pic>
        <p:grpSp>
          <p:nvGrpSpPr>
            <p:cNvPr id="8" name="グループ化 7"/>
            <p:cNvGrpSpPr/>
            <p:nvPr/>
          </p:nvGrpSpPr>
          <p:grpSpPr>
            <a:xfrm>
              <a:off x="1793292" y="2207174"/>
              <a:ext cx="9564191" cy="1141735"/>
              <a:chOff x="1789609" y="2207174"/>
              <a:chExt cx="9564191" cy="1141735"/>
            </a:xfrm>
          </p:grpSpPr>
          <p:pic>
            <p:nvPicPr>
              <p:cNvPr id="2" name="図 1"/>
              <p:cNvPicPr>
                <a:picLocks noChangeAspect="1"/>
              </p:cNvPicPr>
              <p:nvPr/>
            </p:nvPicPr>
            <p:blipFill>
              <a:blip r:embed="rId8"/>
              <a:stretch>
                <a:fillRect/>
              </a:stretch>
            </p:blipFill>
            <p:spPr>
              <a:xfrm>
                <a:off x="1789609" y="2207174"/>
                <a:ext cx="9564191" cy="590550"/>
              </a:xfrm>
              <a:prstGeom prst="rect">
                <a:avLst/>
              </a:prstGeom>
            </p:spPr>
          </p:pic>
          <p:pic>
            <p:nvPicPr>
              <p:cNvPr id="6" name="図 5"/>
              <p:cNvPicPr>
                <a:picLocks noChangeAspect="1"/>
              </p:cNvPicPr>
              <p:nvPr/>
            </p:nvPicPr>
            <p:blipFill>
              <a:blip r:embed="rId9"/>
              <a:stretch>
                <a:fillRect/>
              </a:stretch>
            </p:blipFill>
            <p:spPr>
              <a:xfrm>
                <a:off x="1789609" y="2796459"/>
                <a:ext cx="9564191" cy="552450"/>
              </a:xfrm>
              <a:prstGeom prst="rect">
                <a:avLst/>
              </a:prstGeom>
            </p:spPr>
          </p:pic>
        </p:grpSp>
      </p:grpSp>
      <p:grpSp>
        <p:nvGrpSpPr>
          <p:cNvPr id="10" name="グループ化 9"/>
          <p:cNvGrpSpPr/>
          <p:nvPr/>
        </p:nvGrpSpPr>
        <p:grpSpPr>
          <a:xfrm>
            <a:off x="1776546" y="5317847"/>
            <a:ext cx="7419703" cy="888274"/>
            <a:chOff x="1423851" y="5316583"/>
            <a:chExt cx="7419703" cy="888274"/>
          </a:xfrm>
        </p:grpSpPr>
        <p:sp>
          <p:nvSpPr>
            <p:cNvPr id="11" name="右矢印 10"/>
            <p:cNvSpPr/>
            <p:nvPr/>
          </p:nvSpPr>
          <p:spPr>
            <a:xfrm>
              <a:off x="2403566" y="5656217"/>
              <a:ext cx="1580605" cy="33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5682343" y="5656217"/>
              <a:ext cx="1580605" cy="33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423851" y="5316583"/>
              <a:ext cx="979715"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3997234" y="5316583"/>
              <a:ext cx="1685109"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7276011" y="5316583"/>
              <a:ext cx="1567543"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4221262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　　　</a:t>
            </a:r>
            <a:r>
              <a:rPr lang="en-US" altLang="ja-JP" sz="2000" dirty="0" err="1" smtClean="0"/>
              <a:t>cf</a:t>
            </a:r>
            <a:r>
              <a:rPr lang="ja-JP" altLang="en-US" sz="2000" dirty="0"/>
              <a:t>）期間の起算について</a:t>
            </a:r>
            <a:endParaRPr lang="en-US" altLang="ja-JP" sz="2000" dirty="0"/>
          </a:p>
          <a:p>
            <a:pPr marL="0" indent="0">
              <a:buNone/>
            </a:pPr>
            <a:r>
              <a:rPr lang="ja-JP" altLang="en-US" sz="2000" dirty="0"/>
              <a:t>　　　　　</a:t>
            </a:r>
            <a:r>
              <a:rPr lang="ja-JP" altLang="en-US" sz="2000" dirty="0" smtClean="0"/>
              <a:t>期間計算に初日を入れないという初日不算入の原則（民法第１４０条）に則り</a:t>
            </a:r>
            <a:endParaRPr lang="en-US" altLang="ja-JP" sz="2000" dirty="0" smtClean="0"/>
          </a:p>
          <a:p>
            <a:pPr marL="0" indent="0">
              <a:buNone/>
            </a:pPr>
            <a:r>
              <a:rPr lang="ja-JP" altLang="en-US" sz="2000" dirty="0"/>
              <a:t>　</a:t>
            </a:r>
            <a:r>
              <a:rPr lang="ja-JP" altLang="en-US" sz="2000" dirty="0" smtClean="0"/>
              <a:t>　　　法</a:t>
            </a:r>
            <a:r>
              <a:rPr lang="ja-JP" altLang="en-US" sz="2000" dirty="0"/>
              <a:t>の</a:t>
            </a:r>
            <a:r>
              <a:rPr lang="ja-JP" altLang="en-US" sz="2000" dirty="0" smtClean="0"/>
              <a:t>表現は</a:t>
            </a:r>
            <a:r>
              <a:rPr lang="ja-JP" altLang="en-US" sz="2000" dirty="0"/>
              <a:t>、 </a:t>
            </a:r>
            <a:r>
              <a:rPr lang="ja-JP" altLang="en-US" sz="2000" dirty="0" smtClean="0"/>
              <a:t>「請求のあった日から３０日以内」となっており、請求日の翌日を</a:t>
            </a:r>
            <a:endParaRPr lang="en-US" altLang="ja-JP" sz="2000" dirty="0" smtClean="0"/>
          </a:p>
          <a:p>
            <a:pPr marL="0" indent="0">
              <a:buNone/>
            </a:pPr>
            <a:r>
              <a:rPr lang="ja-JP" altLang="en-US" sz="2000" dirty="0"/>
              <a:t>　</a:t>
            </a:r>
            <a:r>
              <a:rPr lang="ja-JP" altLang="en-US" sz="2000" dirty="0" smtClean="0"/>
              <a:t>　　　１日目として期間の計算を行っているのに対し、市の条例では</a:t>
            </a:r>
            <a:r>
              <a:rPr lang="ja-JP" altLang="en-US" sz="2000" dirty="0"/>
              <a:t>、「請求を受理</a:t>
            </a:r>
            <a:r>
              <a:rPr lang="ja-JP" altLang="en-US" sz="2000" dirty="0" smtClean="0"/>
              <a:t>し</a:t>
            </a:r>
            <a:endParaRPr lang="en-US" altLang="ja-JP" sz="2000" dirty="0" smtClean="0"/>
          </a:p>
          <a:p>
            <a:pPr marL="0" indent="0">
              <a:buNone/>
            </a:pPr>
            <a:r>
              <a:rPr lang="ja-JP" altLang="en-US" sz="2000" dirty="0"/>
              <a:t>　</a:t>
            </a:r>
            <a:r>
              <a:rPr lang="ja-JP" altLang="en-US" sz="2000" dirty="0" smtClean="0"/>
              <a:t>　　　</a:t>
            </a:r>
            <a:r>
              <a:rPr lang="ja-JP" altLang="en-US" sz="2000" dirty="0" err="1" smtClean="0"/>
              <a:t>た</a:t>
            </a:r>
            <a:r>
              <a:rPr lang="ja-JP" altLang="en-US" sz="2000" dirty="0"/>
              <a:t>日から</a:t>
            </a:r>
            <a:r>
              <a:rPr lang="ja-JP" altLang="en-US" sz="2000" b="1" dirty="0">
                <a:solidFill>
                  <a:srgbClr val="FF0000"/>
                </a:solidFill>
              </a:rPr>
              <a:t>起算</a:t>
            </a:r>
            <a:r>
              <a:rPr lang="ja-JP" altLang="en-US" sz="2000" b="1" dirty="0" smtClean="0">
                <a:solidFill>
                  <a:srgbClr val="FF0000"/>
                </a:solidFill>
              </a:rPr>
              <a:t>して</a:t>
            </a:r>
            <a:r>
              <a:rPr lang="ja-JP" altLang="en-US" sz="2000" dirty="0" smtClean="0"/>
              <a:t>１５日以内」となっており、請求日を初日とする旨を明記して</a:t>
            </a:r>
            <a:endParaRPr lang="en-US" altLang="ja-JP" sz="2000" dirty="0" smtClean="0"/>
          </a:p>
          <a:p>
            <a:pPr marL="0" indent="0">
              <a:buNone/>
            </a:pPr>
            <a:r>
              <a:rPr lang="ja-JP" altLang="en-US" sz="2000" dirty="0"/>
              <a:t>　</a:t>
            </a:r>
            <a:r>
              <a:rPr lang="ja-JP" altLang="en-US" sz="2000" dirty="0" smtClean="0"/>
              <a:t>　　　いることから、請求日を１日目として期間の計算を行っている。</a:t>
            </a:r>
            <a:endParaRPr lang="en-US" altLang="ja-JP" sz="2000" dirty="0" smtClean="0"/>
          </a:p>
          <a:p>
            <a:pPr marL="0" indent="0">
              <a:buNone/>
            </a:pPr>
            <a:r>
              <a:rPr kumimoji="1" lang="ja-JP" altLang="en-US" sz="2000" dirty="0"/>
              <a:t>　</a:t>
            </a:r>
            <a:r>
              <a:rPr kumimoji="1" lang="ja-JP" altLang="en-US" sz="2000" dirty="0" smtClean="0"/>
              <a:t>　　　　よって、市の条例を法の表現に合わせると「請求のあった日から１４日以内」</a:t>
            </a:r>
            <a:endParaRPr kumimoji="1" lang="en-US" altLang="ja-JP" sz="2000" dirty="0" smtClean="0"/>
          </a:p>
          <a:p>
            <a:pPr marL="0" indent="0">
              <a:buNone/>
            </a:pPr>
            <a:r>
              <a:rPr lang="ja-JP" altLang="en-US" sz="2000" dirty="0"/>
              <a:t>　</a:t>
            </a:r>
            <a:r>
              <a:rPr lang="ja-JP" altLang="en-US" sz="2000" dirty="0" smtClean="0"/>
              <a:t>　　　</a:t>
            </a:r>
            <a:r>
              <a:rPr kumimoji="1" lang="ja-JP" altLang="en-US" sz="2000" dirty="0" smtClean="0"/>
              <a:t>となる。</a:t>
            </a:r>
            <a:endParaRPr kumimoji="1" lang="en-US" altLang="ja-JP" sz="2000" dirty="0" smtClean="0"/>
          </a:p>
          <a:p>
            <a:pPr marL="0" indent="0">
              <a:buNone/>
            </a:pPr>
            <a:r>
              <a:rPr lang="ja-JP" altLang="en-US" sz="2000" dirty="0"/>
              <a:t>　</a:t>
            </a:r>
            <a:r>
              <a:rPr lang="ja-JP" altLang="en-US" sz="2000" dirty="0" smtClean="0"/>
              <a:t>　　　　</a:t>
            </a:r>
            <a:r>
              <a:rPr lang="en-US" altLang="ja-JP" sz="2000" dirty="0" smtClean="0"/>
              <a:t>※</a:t>
            </a:r>
            <a:r>
              <a:rPr lang="ja-JP" altLang="en-US" sz="2000" dirty="0"/>
              <a:t>　</a:t>
            </a:r>
            <a:r>
              <a:rPr lang="ja-JP" altLang="en-US" sz="2000" dirty="0" smtClean="0"/>
              <a:t>国の示すガイドライン等において、期間を短縮するに当たっては、法の表</a:t>
            </a:r>
            <a:endParaRPr lang="en-US" altLang="ja-JP" sz="2000" dirty="0" smtClean="0"/>
          </a:p>
          <a:p>
            <a:pPr marL="0" indent="0">
              <a:buNone/>
            </a:pPr>
            <a:r>
              <a:rPr lang="ja-JP" altLang="en-US" sz="2000" dirty="0"/>
              <a:t>　</a:t>
            </a:r>
            <a:r>
              <a:rPr lang="ja-JP" altLang="en-US" sz="2000" dirty="0" smtClean="0"/>
              <a:t>　　　　　現に合わせるよう記載されている。</a:t>
            </a:r>
            <a:endParaRPr lang="en-US" altLang="ja-JP" sz="2000" dirty="0" smtClean="0"/>
          </a:p>
          <a:p>
            <a:pPr marL="0" indent="0">
              <a:buNone/>
            </a:pPr>
            <a:r>
              <a:rPr kumimoji="1" lang="ja-JP" altLang="en-US" sz="2000" dirty="0"/>
              <a:t>　</a:t>
            </a:r>
            <a:r>
              <a:rPr kumimoji="1" lang="ja-JP" altLang="en-US" sz="2000" dirty="0" smtClean="0"/>
              <a:t>　ウ　改正方針（例）</a:t>
            </a:r>
            <a:endParaRPr kumimoji="1" lang="en-US" altLang="ja-JP" sz="2000" dirty="0" smtClean="0"/>
          </a:p>
          <a:p>
            <a:pPr marL="0" indent="0">
              <a:buNone/>
            </a:pPr>
            <a:r>
              <a:rPr kumimoji="1" lang="ja-JP" altLang="en-US" sz="2000" dirty="0" smtClean="0"/>
              <a:t>　　　　</a:t>
            </a:r>
            <a:r>
              <a:rPr lang="ja-JP" altLang="en-US" sz="2000" dirty="0"/>
              <a:t>　</a:t>
            </a:r>
            <a:r>
              <a:rPr lang="ja-JP" altLang="en-US" sz="2000" dirty="0" smtClean="0"/>
              <a:t>　　　</a:t>
            </a:r>
            <a:r>
              <a:rPr kumimoji="1" lang="ja-JP" altLang="en-US" sz="2000" dirty="0" smtClean="0"/>
              <a:t>　</a:t>
            </a:r>
            <a:endParaRPr kumimoji="1" lang="ja-JP" altLang="en-US" sz="2000" dirty="0"/>
          </a:p>
        </p:txBody>
      </p:sp>
    </p:spTree>
    <p:extLst>
      <p:ext uri="{BB962C8B-B14F-4D97-AF65-F5344CB8AC3E}">
        <p14:creationId xmlns:p14="http://schemas.microsoft.com/office/powerpoint/2010/main" val="914663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　　　　・</a:t>
            </a:r>
            <a:r>
              <a:rPr lang="ja-JP" altLang="en-US" sz="2000" dirty="0"/>
              <a:t>市の条例に合わせて短縮する</a:t>
            </a:r>
            <a:r>
              <a:rPr lang="ja-JP" altLang="en-US" sz="2000" dirty="0" smtClean="0"/>
              <a:t>。</a:t>
            </a:r>
            <a:endParaRPr lang="en-US" altLang="ja-JP" sz="2000" dirty="0" smtClean="0"/>
          </a:p>
          <a:p>
            <a:pPr marL="0" indent="0">
              <a:buNone/>
            </a:pPr>
            <a:r>
              <a:rPr lang="ja-JP" altLang="en-US" sz="2000" dirty="0" smtClean="0"/>
              <a:t>　　　　　開示</a:t>
            </a:r>
            <a:r>
              <a:rPr lang="ja-JP" altLang="en-US" sz="2000" dirty="0"/>
              <a:t>（訂正・利用停止）請求・・・</a:t>
            </a:r>
            <a:r>
              <a:rPr lang="ja-JP" altLang="en-US" sz="2000" b="1" dirty="0">
                <a:solidFill>
                  <a:srgbClr val="FF0000"/>
                </a:solidFill>
              </a:rPr>
              <a:t>請求のあった日</a:t>
            </a:r>
            <a:r>
              <a:rPr lang="ja-JP" altLang="en-US" sz="2000" b="1" dirty="0" smtClean="0">
                <a:solidFill>
                  <a:srgbClr val="FF0000"/>
                </a:solidFill>
              </a:rPr>
              <a:t>から</a:t>
            </a:r>
            <a:r>
              <a:rPr lang="ja-JP" altLang="en-US" sz="2000" u="sng" dirty="0" smtClean="0"/>
              <a:t>１４日</a:t>
            </a:r>
            <a:r>
              <a:rPr lang="ja-JP" altLang="en-US" sz="2000" u="sng" dirty="0"/>
              <a:t>以内</a:t>
            </a:r>
            <a:endParaRPr lang="en-US" altLang="ja-JP" sz="2000" u="sng" dirty="0"/>
          </a:p>
          <a:p>
            <a:pPr marL="0" indent="0">
              <a:buNone/>
            </a:pPr>
            <a:r>
              <a:rPr lang="ja-JP" altLang="en-US" sz="2000" dirty="0"/>
              <a:t>　　　</a:t>
            </a:r>
            <a:r>
              <a:rPr lang="ja-JP" altLang="en-US" sz="2000" dirty="0" smtClean="0"/>
              <a:t>　　</a:t>
            </a:r>
            <a:r>
              <a:rPr lang="en-US" altLang="ja-JP" sz="2000" dirty="0" smtClean="0"/>
              <a:t>※</a:t>
            </a:r>
            <a:r>
              <a:rPr lang="ja-JP" altLang="en-US" sz="2000" dirty="0"/>
              <a:t>　事務処理上の困難等の理由がある場合は、</a:t>
            </a:r>
            <a:r>
              <a:rPr lang="ja-JP" altLang="en-US" sz="2000" u="sng" dirty="0"/>
              <a:t>３０日まで延長可能</a:t>
            </a:r>
            <a:endParaRPr lang="en-US" altLang="ja-JP" sz="2000" u="sng" dirty="0"/>
          </a:p>
          <a:p>
            <a:pPr marL="0" indent="0">
              <a:buNone/>
            </a:pPr>
            <a:r>
              <a:rPr lang="ja-JP" altLang="en-US" sz="2000" dirty="0"/>
              <a:t>　　　</a:t>
            </a:r>
            <a:r>
              <a:rPr lang="ja-JP" altLang="en-US" sz="2000" dirty="0" smtClean="0"/>
              <a:t>　　</a:t>
            </a:r>
            <a:r>
              <a:rPr lang="en-US" altLang="ja-JP" sz="2000" dirty="0" smtClean="0"/>
              <a:t>※</a:t>
            </a:r>
            <a:r>
              <a:rPr lang="ja-JP" altLang="en-US" sz="2000" dirty="0"/>
              <a:t>　大量の保有個人情報に関する開示請求があった場合は</a:t>
            </a:r>
            <a:r>
              <a:rPr lang="ja-JP" altLang="en-US" sz="2000" dirty="0" smtClean="0"/>
              <a:t>、</a:t>
            </a:r>
            <a:r>
              <a:rPr lang="ja-JP" altLang="en-US" sz="2000" u="sng" dirty="0"/>
              <a:t>４４</a:t>
            </a:r>
            <a:r>
              <a:rPr lang="ja-JP" altLang="en-US" sz="2000" u="sng" dirty="0" smtClean="0"/>
              <a:t>日</a:t>
            </a:r>
            <a:r>
              <a:rPr lang="ja-JP" altLang="en-US" sz="2000" u="sng" dirty="0"/>
              <a:t>以内に</a:t>
            </a:r>
            <a:r>
              <a:rPr lang="ja-JP" altLang="en-US" sz="2000" u="sng" dirty="0" smtClean="0"/>
              <a:t>相当</a:t>
            </a:r>
            <a:endParaRPr lang="en-US" altLang="ja-JP" sz="2000" u="sng" dirty="0" smtClean="0"/>
          </a:p>
          <a:p>
            <a:pPr marL="0" indent="0">
              <a:buNone/>
            </a:pPr>
            <a:r>
              <a:rPr lang="ja-JP" altLang="en-US" sz="2000" dirty="0"/>
              <a:t>　</a:t>
            </a:r>
            <a:r>
              <a:rPr lang="ja-JP" altLang="en-US" sz="2000" dirty="0" smtClean="0"/>
              <a:t>　　　　　</a:t>
            </a:r>
            <a:r>
              <a:rPr lang="ja-JP" altLang="en-US" sz="2000" u="sng" dirty="0" smtClean="0"/>
              <a:t>の部分</a:t>
            </a:r>
            <a:r>
              <a:rPr lang="ja-JP" altLang="en-US" sz="2000" u="sng" dirty="0"/>
              <a:t>について開示決定し、残りは、相当の期間内に開示決定を行う</a:t>
            </a:r>
            <a:r>
              <a:rPr lang="ja-JP" altLang="en-US" sz="2000" u="sng" dirty="0" smtClean="0"/>
              <a:t>。</a:t>
            </a:r>
            <a:endParaRPr lang="en-US" altLang="ja-JP" sz="2000" u="sng" dirty="0" smtClean="0"/>
          </a:p>
          <a:p>
            <a:pPr marL="0" indent="0">
              <a:buNone/>
            </a:pPr>
            <a:endParaRPr lang="en-US" altLang="ja-JP" sz="2000" dirty="0" smtClean="0"/>
          </a:p>
          <a:p>
            <a:pPr marL="0" lvl="0" indent="0">
              <a:buNone/>
            </a:pPr>
            <a:r>
              <a:rPr lang="ja-JP" altLang="en-US" sz="2000" dirty="0">
                <a:solidFill>
                  <a:prstClr val="black"/>
                </a:solidFill>
              </a:rPr>
              <a:t>　 </a:t>
            </a:r>
            <a:r>
              <a:rPr lang="ja-JP" altLang="en-US" sz="2000" dirty="0" smtClean="0">
                <a:solidFill>
                  <a:prstClr val="black"/>
                </a:solidFill>
              </a:rPr>
              <a:t>　　　　請求日　　　　　開示</a:t>
            </a:r>
            <a:r>
              <a:rPr lang="ja-JP" altLang="en-US" sz="2000" dirty="0">
                <a:solidFill>
                  <a:prstClr val="black"/>
                </a:solidFill>
              </a:rPr>
              <a:t>決定</a:t>
            </a:r>
            <a:r>
              <a:rPr lang="ja-JP" altLang="en-US" sz="2000" dirty="0" smtClean="0">
                <a:solidFill>
                  <a:prstClr val="black"/>
                </a:solidFill>
              </a:rPr>
              <a:t>期限</a:t>
            </a:r>
            <a:r>
              <a:rPr lang="ja-JP" altLang="en-US" sz="2000" dirty="0">
                <a:solidFill>
                  <a:prstClr val="black"/>
                </a:solidFill>
              </a:rPr>
              <a:t>　　　</a:t>
            </a:r>
            <a:r>
              <a:rPr lang="ja-JP" altLang="en-US" sz="2000" dirty="0" smtClean="0">
                <a:solidFill>
                  <a:prstClr val="black"/>
                </a:solidFill>
              </a:rPr>
              <a:t>　　延長期限</a:t>
            </a:r>
            <a:r>
              <a:rPr lang="ja-JP" altLang="en-US" sz="2000" dirty="0">
                <a:solidFill>
                  <a:prstClr val="black"/>
                </a:solidFill>
              </a:rPr>
              <a:t>　　　　　大量請求</a:t>
            </a:r>
            <a:endParaRPr lang="en-US" altLang="ja-JP" sz="2000" dirty="0">
              <a:solidFill>
                <a:prstClr val="black"/>
              </a:solidFill>
            </a:endParaRPr>
          </a:p>
          <a:p>
            <a:pPr marL="0" lvl="0" indent="0">
              <a:buNone/>
            </a:pPr>
            <a:r>
              <a:rPr lang="ja-JP" altLang="en-US" sz="2000" dirty="0">
                <a:solidFill>
                  <a:prstClr val="black"/>
                </a:solidFill>
              </a:rPr>
              <a:t>　</a:t>
            </a:r>
            <a:r>
              <a:rPr lang="ja-JP" altLang="en-US" sz="2000" dirty="0" smtClean="0">
                <a:solidFill>
                  <a:prstClr val="black"/>
                </a:solidFill>
              </a:rPr>
              <a:t> 　　　　</a:t>
            </a:r>
            <a:r>
              <a:rPr lang="ja-JP" altLang="en-US" sz="1200" dirty="0" smtClean="0">
                <a:solidFill>
                  <a:prstClr val="black"/>
                </a:solidFill>
              </a:rPr>
              <a:t>（</a:t>
            </a:r>
            <a:r>
              <a:rPr lang="ja-JP" altLang="en-US" sz="1200" dirty="0">
                <a:solidFill>
                  <a:prstClr val="black"/>
                </a:solidFill>
              </a:rPr>
              <a:t>０日目）　　　　　　　 </a:t>
            </a:r>
            <a:r>
              <a:rPr lang="ja-JP" altLang="en-US" sz="1200" dirty="0" smtClean="0">
                <a:solidFill>
                  <a:prstClr val="black"/>
                </a:solidFill>
              </a:rPr>
              <a:t> 　　　</a:t>
            </a:r>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１４</a:t>
            </a:r>
            <a:r>
              <a:rPr lang="ja-JP" altLang="en-US" sz="1200" dirty="0" smtClean="0">
                <a:solidFill>
                  <a:prstClr val="black"/>
                </a:solidFill>
              </a:rPr>
              <a:t>日目</a:t>
            </a:r>
            <a:r>
              <a:rPr lang="ja-JP" altLang="en-US" sz="1200" dirty="0">
                <a:solidFill>
                  <a:prstClr val="black"/>
                </a:solidFill>
              </a:rPr>
              <a:t>）　　　　</a:t>
            </a:r>
            <a:r>
              <a:rPr lang="ja-JP" altLang="en-US" sz="1200" dirty="0" smtClean="0">
                <a:solidFill>
                  <a:prstClr val="black"/>
                </a:solidFill>
              </a:rPr>
              <a:t>　　　 　　　（４４日目）　</a:t>
            </a:r>
            <a:r>
              <a:rPr lang="ja-JP" altLang="en-US" sz="1200" dirty="0">
                <a:solidFill>
                  <a:prstClr val="black"/>
                </a:solidFill>
              </a:rPr>
              <a:t>　　　　　　　  （相当の期間）</a:t>
            </a:r>
            <a:endParaRPr lang="en-US" altLang="ja-JP" sz="2000" dirty="0" smtClean="0"/>
          </a:p>
          <a:p>
            <a:pPr marL="0" indent="0">
              <a:buNone/>
            </a:pPr>
            <a:endParaRPr lang="en-US" altLang="ja-JP" sz="2000" dirty="0" smtClean="0"/>
          </a:p>
          <a:p>
            <a:pPr marL="0" indent="0">
              <a:buNone/>
            </a:pPr>
            <a:r>
              <a:rPr lang="ja-JP" altLang="en-US" sz="2000" dirty="0"/>
              <a:t>　</a:t>
            </a:r>
            <a:r>
              <a:rPr lang="ja-JP" altLang="en-US" sz="2000" dirty="0" smtClean="0"/>
              <a:t>　　　・法の定める期限から短縮しない。</a:t>
            </a:r>
            <a:endParaRPr lang="en-US" altLang="ja-JP" sz="2000" dirty="0" smtClean="0"/>
          </a:p>
          <a:p>
            <a:pPr marL="0" indent="0">
              <a:buNone/>
            </a:pPr>
            <a:r>
              <a:rPr lang="ja-JP" altLang="en-US" sz="2000" dirty="0"/>
              <a:t>　</a:t>
            </a:r>
            <a:endParaRPr lang="en-US" altLang="ja-JP" sz="2000" dirty="0"/>
          </a:p>
        </p:txBody>
      </p:sp>
      <p:grpSp>
        <p:nvGrpSpPr>
          <p:cNvPr id="4" name="グループ化 3"/>
          <p:cNvGrpSpPr/>
          <p:nvPr/>
        </p:nvGrpSpPr>
        <p:grpSpPr>
          <a:xfrm>
            <a:off x="2257696" y="3735977"/>
            <a:ext cx="8404861" cy="888274"/>
            <a:chOff x="2857499" y="5316583"/>
            <a:chExt cx="8404861" cy="888274"/>
          </a:xfrm>
        </p:grpSpPr>
        <p:sp>
          <p:nvSpPr>
            <p:cNvPr id="8" name="右矢印 7"/>
            <p:cNvSpPr/>
            <p:nvPr/>
          </p:nvSpPr>
          <p:spPr>
            <a:xfrm>
              <a:off x="8948057" y="5656217"/>
              <a:ext cx="1111431" cy="33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857499" y="5316583"/>
              <a:ext cx="979715"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4948645" y="5316583"/>
              <a:ext cx="1685109"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7745185" y="5316583"/>
              <a:ext cx="1202872"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059488" y="5316583"/>
              <a:ext cx="1202872" cy="888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a:off x="6633754" y="5656217"/>
              <a:ext cx="1111431" cy="33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3837214" y="5656217"/>
              <a:ext cx="1111431" cy="33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401855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　⑶</a:t>
            </a:r>
            <a:r>
              <a:rPr lang="ja-JP" altLang="en-US" sz="2000" dirty="0"/>
              <a:t>　審議会の位置付け</a:t>
            </a:r>
            <a:endParaRPr lang="en-US" altLang="ja-JP" sz="2000" dirty="0"/>
          </a:p>
          <a:p>
            <a:pPr marL="0" indent="0">
              <a:buNone/>
            </a:pPr>
            <a:r>
              <a:rPr lang="ja-JP" altLang="en-US" sz="2000" dirty="0"/>
              <a:t>　　　国の示すガイドライン等は、従来、当市において実施していたような個人情報の取</a:t>
            </a:r>
            <a:endParaRPr lang="en-US" altLang="ja-JP" sz="2000" dirty="0"/>
          </a:p>
          <a:p>
            <a:pPr marL="0" indent="0">
              <a:buNone/>
            </a:pPr>
            <a:r>
              <a:rPr lang="ja-JP" altLang="en-US" sz="2000" dirty="0"/>
              <a:t>　　得、利用、提供、オンライン結合等の類型的な諮問を要件とする条例を定めてはなら</a:t>
            </a:r>
            <a:endParaRPr lang="en-US" altLang="ja-JP" sz="2000" dirty="0"/>
          </a:p>
          <a:p>
            <a:pPr marL="0" indent="0">
              <a:buNone/>
            </a:pPr>
            <a:r>
              <a:rPr lang="ja-JP" altLang="en-US" sz="2000" dirty="0"/>
              <a:t>　　ないとしている。そのため、法は、審議会への諮問を専門的な知見を聴くことが特に</a:t>
            </a:r>
            <a:endParaRPr lang="en-US" altLang="ja-JP" sz="2000" dirty="0"/>
          </a:p>
          <a:p>
            <a:pPr marL="0" indent="0">
              <a:buNone/>
            </a:pPr>
            <a:r>
              <a:rPr lang="ja-JP" altLang="en-US" sz="2000" dirty="0"/>
              <a:t>　　必要である場合に限定して、条例で定めることができるとしている。</a:t>
            </a:r>
            <a:endParaRPr lang="en-US" altLang="ja-JP" sz="2000" dirty="0"/>
          </a:p>
          <a:p>
            <a:pPr marL="0" indent="0">
              <a:buNone/>
            </a:pPr>
            <a:r>
              <a:rPr lang="ja-JP" altLang="en-US" sz="2000" dirty="0"/>
              <a:t>　　</a:t>
            </a:r>
            <a:r>
              <a:rPr lang="ja-JP" altLang="en-US" sz="2000" dirty="0" smtClean="0"/>
              <a:t>ア</a:t>
            </a:r>
            <a:r>
              <a:rPr lang="ja-JP" altLang="en-US" sz="2000" dirty="0"/>
              <a:t>　根拠</a:t>
            </a:r>
            <a:r>
              <a:rPr lang="ja-JP" altLang="en-US" sz="2000" dirty="0" smtClean="0"/>
              <a:t>条文</a:t>
            </a:r>
            <a:endParaRPr lang="en-US" altLang="ja-JP" sz="2000" dirty="0" smtClean="0"/>
          </a:p>
          <a:p>
            <a:pPr marL="0" indent="0">
              <a:buNone/>
            </a:pPr>
            <a:endParaRPr lang="en-US" altLang="ja-JP" sz="2000" dirty="0"/>
          </a:p>
          <a:p>
            <a:pPr marL="0" indent="0">
              <a:buNone/>
            </a:pPr>
            <a:endParaRPr lang="en-US" altLang="ja-JP" sz="2000" dirty="0" smtClean="0"/>
          </a:p>
          <a:p>
            <a:pPr marL="0" indent="0">
              <a:buNone/>
            </a:pPr>
            <a:endParaRPr lang="en-US" altLang="ja-JP" sz="2000" dirty="0"/>
          </a:p>
          <a:p>
            <a:pPr marL="0" indent="0">
              <a:buNone/>
            </a:pPr>
            <a:endParaRPr lang="en-US" altLang="ja-JP" sz="2000" dirty="0" smtClean="0"/>
          </a:p>
          <a:p>
            <a:pPr marL="0" indent="0">
              <a:buNone/>
            </a:pPr>
            <a:endParaRPr lang="en-US" altLang="ja-JP" sz="2000" dirty="0"/>
          </a:p>
          <a:p>
            <a:pPr marL="0" indent="0">
              <a:buNone/>
            </a:pPr>
            <a:r>
              <a:rPr lang="ja-JP" altLang="en-US" sz="2000" dirty="0"/>
              <a:t>　</a:t>
            </a:r>
            <a:r>
              <a:rPr lang="ja-JP" altLang="en-US" sz="2000" dirty="0" smtClean="0"/>
              <a:t>　イ　現在の運用</a:t>
            </a:r>
            <a:endParaRPr lang="en-US" altLang="ja-JP" sz="2000" dirty="0" smtClean="0"/>
          </a:p>
          <a:p>
            <a:pPr marL="0" indent="0">
              <a:buNone/>
            </a:pPr>
            <a:r>
              <a:rPr lang="ja-JP" altLang="en-US" sz="2000" dirty="0"/>
              <a:t>　</a:t>
            </a:r>
            <a:r>
              <a:rPr lang="ja-JP" altLang="en-US" sz="2000" dirty="0" smtClean="0"/>
              <a:t>　　　現在、審議会の意見を聴くこととされている事項及び当該事項に対する法の対応</a:t>
            </a:r>
            <a:endParaRPr lang="en-US" altLang="ja-JP" sz="2000" dirty="0" smtClean="0"/>
          </a:p>
        </p:txBody>
      </p:sp>
      <p:grpSp>
        <p:nvGrpSpPr>
          <p:cNvPr id="14" name="グループ化 13"/>
          <p:cNvGrpSpPr/>
          <p:nvPr/>
        </p:nvGrpSpPr>
        <p:grpSpPr>
          <a:xfrm>
            <a:off x="1733674" y="3858263"/>
            <a:ext cx="9594000" cy="1860737"/>
            <a:chOff x="1776546" y="1840773"/>
            <a:chExt cx="9594000" cy="1860737"/>
          </a:xfrm>
        </p:grpSpPr>
        <p:pic>
          <p:nvPicPr>
            <p:cNvPr id="4" name="図 3"/>
            <p:cNvPicPr>
              <a:picLocks noChangeAspect="1"/>
            </p:cNvPicPr>
            <p:nvPr/>
          </p:nvPicPr>
          <p:blipFill>
            <a:blip r:embed="rId7"/>
            <a:stretch>
              <a:fillRect/>
            </a:stretch>
          </p:blipFill>
          <p:spPr>
            <a:xfrm>
              <a:off x="1776546" y="1840773"/>
              <a:ext cx="9594000" cy="366401"/>
            </a:xfrm>
            <a:prstGeom prst="rect">
              <a:avLst/>
            </a:prstGeom>
          </p:spPr>
        </p:pic>
        <p:pic>
          <p:nvPicPr>
            <p:cNvPr id="2" name="図 1"/>
            <p:cNvPicPr>
              <a:picLocks noChangeAspect="1"/>
            </p:cNvPicPr>
            <p:nvPr/>
          </p:nvPicPr>
          <p:blipFill>
            <a:blip r:embed="rId8"/>
            <a:stretch>
              <a:fillRect/>
            </a:stretch>
          </p:blipFill>
          <p:spPr>
            <a:xfrm>
              <a:off x="1789608" y="2167985"/>
              <a:ext cx="9580937" cy="1533525"/>
            </a:xfrm>
            <a:prstGeom prst="rect">
              <a:avLst/>
            </a:prstGeom>
          </p:spPr>
        </p:pic>
        <p:cxnSp>
          <p:nvCxnSpPr>
            <p:cNvPr id="7" name="直線コネクタ 6"/>
            <p:cNvCxnSpPr/>
            <p:nvPr/>
          </p:nvCxnSpPr>
          <p:spPr>
            <a:xfrm>
              <a:off x="1802671" y="3644537"/>
              <a:ext cx="9551129" cy="56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 name="直線コネクタ 12"/>
          <p:cNvCxnSpPr/>
          <p:nvPr/>
        </p:nvCxnSpPr>
        <p:spPr>
          <a:xfrm flipV="1">
            <a:off x="11327674" y="3631474"/>
            <a:ext cx="0" cy="569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3660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173972796"/>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目次</a:t>
            </a:r>
            <a:r>
              <a:rPr lang="en-US" altLang="ja-JP" sz="2000" dirty="0" smtClean="0"/>
              <a:t> </a:t>
            </a:r>
            <a:endParaRPr lang="en-US" altLang="ja-JP" sz="2000" dirty="0" smtClean="0"/>
          </a:p>
          <a:p>
            <a:pPr marL="0" indent="0">
              <a:buNone/>
              <a:tabLst>
                <a:tab pos="10131425" algn="l"/>
              </a:tabLst>
            </a:pPr>
            <a:r>
              <a:rPr lang="en-US" altLang="ja-JP" sz="2000" dirty="0"/>
              <a:t> </a:t>
            </a:r>
            <a:r>
              <a:rPr lang="en-US" altLang="ja-JP" sz="2000" dirty="0" smtClean="0"/>
              <a:t>   </a:t>
            </a:r>
            <a:r>
              <a:rPr lang="ja-JP" altLang="en-US" sz="2000" dirty="0" smtClean="0"/>
              <a:t>１　</a:t>
            </a:r>
            <a:r>
              <a:rPr lang="ja-JP" altLang="en-US" sz="2000" dirty="0"/>
              <a:t>改正個人情報保護法（以下「法」という。）の規定により条例で</a:t>
            </a:r>
            <a:r>
              <a:rPr lang="ja-JP" altLang="en-US" sz="2000" dirty="0" smtClean="0"/>
              <a:t>定める</a:t>
            </a:r>
            <a:r>
              <a:rPr lang="ja-JP" altLang="en-US" sz="2000" dirty="0" err="1" smtClean="0"/>
              <a:t>必要</a:t>
            </a:r>
            <a:r>
              <a:rPr lang="ja-JP" altLang="en-US" sz="2000" dirty="0" err="1"/>
              <a:t>が</a:t>
            </a:r>
            <a:r>
              <a:rPr lang="ja-JP" altLang="en-US" sz="2000" dirty="0" err="1" smtClean="0"/>
              <a:t>あ</a:t>
            </a:r>
            <a:endParaRPr lang="en-US" altLang="ja-JP" sz="2000" dirty="0" smtClean="0"/>
          </a:p>
          <a:p>
            <a:pPr marL="0" indent="0" algn="dist">
              <a:buNone/>
              <a:tabLst>
                <a:tab pos="10131425" algn="l"/>
              </a:tabLst>
            </a:pPr>
            <a:r>
              <a:rPr lang="ja-JP" altLang="en-US" sz="2000" dirty="0"/>
              <a:t>　　</a:t>
            </a:r>
            <a:r>
              <a:rPr lang="ja-JP" altLang="en-US" sz="2000" dirty="0" err="1" smtClean="0"/>
              <a:t>る</a:t>
            </a:r>
            <a:r>
              <a:rPr lang="ja-JP" altLang="en-US" sz="2000" dirty="0" smtClean="0"/>
              <a:t>事項</a:t>
            </a:r>
            <a:r>
              <a:rPr lang="ja-JP" altLang="en-US" sz="2000" u="dotted" baseline="40000" dirty="0" smtClean="0"/>
              <a:t>　　　　　　　　　　　　　　　　　　　　　　　　　　　　　　　　　　　　　　　　　　　　　　　　　　　</a:t>
            </a:r>
            <a:r>
              <a:rPr lang="ja-JP" altLang="en-US" sz="2000" dirty="0"/>
              <a:t>２</a:t>
            </a:r>
            <a:endParaRPr lang="en-US" altLang="ja-JP" sz="2000" dirty="0" smtClean="0"/>
          </a:p>
          <a:p>
            <a:pPr marL="0" indent="0" algn="dist">
              <a:buNone/>
              <a:tabLst>
                <a:tab pos="10131425" algn="l"/>
              </a:tabLst>
            </a:pPr>
            <a:r>
              <a:rPr lang="ja-JP" altLang="en-US" sz="2000" dirty="0"/>
              <a:t>　　⑴　手数料の額（保有個人情報</a:t>
            </a:r>
            <a:r>
              <a:rPr lang="ja-JP" altLang="en-US" sz="2000" dirty="0" smtClean="0"/>
              <a:t>）</a:t>
            </a:r>
            <a:r>
              <a:rPr lang="ja-JP" altLang="en-US" sz="2000" u="dotted" baseline="40000" dirty="0" smtClean="0"/>
              <a:t>　　　　　　　　　　　　　　　　　　　　　　　　　　　　　　　　　</a:t>
            </a:r>
            <a:r>
              <a:rPr lang="ja-JP" altLang="en-US" sz="2000" dirty="0"/>
              <a:t>２</a:t>
            </a:r>
            <a:endParaRPr lang="en-US" altLang="ja-JP" sz="2000" dirty="0" smtClean="0"/>
          </a:p>
          <a:p>
            <a:pPr marL="0" indent="0" algn="dist">
              <a:buNone/>
              <a:tabLst>
                <a:tab pos="10131425" algn="l"/>
              </a:tabLst>
            </a:pPr>
            <a:r>
              <a:rPr lang="ja-JP" altLang="en-US" sz="2000" dirty="0"/>
              <a:t>　</a:t>
            </a:r>
            <a:r>
              <a:rPr lang="ja-JP" altLang="en-US" sz="2000" dirty="0" smtClean="0"/>
              <a:t>　</a:t>
            </a:r>
            <a:r>
              <a:rPr lang="ja-JP" altLang="en-US" sz="2000" dirty="0"/>
              <a:t>⑵　手数料の額（行政機関等匿名加工情報</a:t>
            </a:r>
            <a:r>
              <a:rPr lang="ja-JP" altLang="en-US" sz="2000" dirty="0" smtClean="0"/>
              <a:t>）</a:t>
            </a:r>
            <a:r>
              <a:rPr lang="ja-JP" altLang="en-US" sz="2000" u="dotted" baseline="40000" dirty="0" smtClean="0"/>
              <a:t>　　　　　　　　　　　　　　　　　　　　　　　　　  </a:t>
            </a:r>
            <a:r>
              <a:rPr lang="ja-JP" altLang="en-US" sz="2000" dirty="0"/>
              <a:t>３</a:t>
            </a:r>
            <a:endParaRPr lang="en-US" altLang="ja-JP" sz="2000" dirty="0" smtClean="0"/>
          </a:p>
          <a:p>
            <a:pPr marL="0" indent="0" algn="dist">
              <a:buNone/>
              <a:tabLst>
                <a:tab pos="10131425" algn="l"/>
              </a:tabLst>
            </a:pPr>
            <a:r>
              <a:rPr lang="ja-JP" altLang="en-US" sz="2000" dirty="0" smtClean="0"/>
              <a:t>　２</a:t>
            </a:r>
            <a:r>
              <a:rPr lang="ja-JP" altLang="en-US" sz="2000" dirty="0"/>
              <a:t>　法の規定により、必要に応じて条例で定めることができる</a:t>
            </a:r>
            <a:r>
              <a:rPr lang="ja-JP" altLang="en-US" sz="2000" dirty="0" smtClean="0"/>
              <a:t>事項</a:t>
            </a:r>
            <a:r>
              <a:rPr lang="ja-JP" altLang="en-US" sz="2000" u="dotted" baseline="40000" dirty="0" smtClean="0"/>
              <a:t>　　　　　　　　　　　　</a:t>
            </a:r>
            <a:r>
              <a:rPr lang="ja-JP" altLang="en-US" sz="2000" dirty="0"/>
              <a:t>４</a:t>
            </a:r>
            <a:endParaRPr lang="en-US" altLang="ja-JP" sz="2000" dirty="0" smtClean="0"/>
          </a:p>
          <a:p>
            <a:pPr marL="0" indent="0" algn="dist">
              <a:buNone/>
              <a:tabLst>
                <a:tab pos="10131425" algn="l"/>
              </a:tabLst>
            </a:pPr>
            <a:r>
              <a:rPr lang="ja-JP" altLang="en-US" sz="2000" dirty="0"/>
              <a:t>　</a:t>
            </a:r>
            <a:r>
              <a:rPr lang="ja-JP" altLang="en-US" sz="2000" dirty="0" smtClean="0"/>
              <a:t>　</a:t>
            </a:r>
            <a:r>
              <a:rPr lang="ja-JP" altLang="en-US" sz="2000" dirty="0"/>
              <a:t>⑴　条例要配慮個人</a:t>
            </a:r>
            <a:r>
              <a:rPr lang="ja-JP" altLang="en-US" sz="2000" dirty="0" smtClean="0"/>
              <a:t>情報</a:t>
            </a:r>
            <a:r>
              <a:rPr lang="ja-JP" altLang="en-US" sz="2000" u="dotted" baseline="40000" dirty="0" smtClean="0"/>
              <a:t>　　　　　　　　　　　　　　　　　　　　　　　　　　　　　　　　　　　　　　　</a:t>
            </a:r>
            <a:r>
              <a:rPr lang="ja-JP" altLang="en-US" sz="2000" dirty="0"/>
              <a:t>４</a:t>
            </a:r>
            <a:endParaRPr lang="en-US" altLang="ja-JP" sz="2000" dirty="0" smtClean="0"/>
          </a:p>
          <a:p>
            <a:pPr marL="0" indent="0" algn="dist">
              <a:buNone/>
              <a:tabLst>
                <a:tab pos="10131425" algn="l"/>
              </a:tabLst>
            </a:pPr>
            <a:r>
              <a:rPr lang="ja-JP" altLang="en-US" sz="2000" dirty="0" smtClean="0"/>
              <a:t>　　</a:t>
            </a:r>
            <a:r>
              <a:rPr lang="ja-JP" altLang="en-US" sz="2000" dirty="0"/>
              <a:t>⑵　不開示</a:t>
            </a:r>
            <a:r>
              <a:rPr lang="ja-JP" altLang="en-US" sz="2000" dirty="0" smtClean="0"/>
              <a:t>情報</a:t>
            </a:r>
            <a:r>
              <a:rPr lang="ja-JP" altLang="en-US" sz="2000" u="dotted" baseline="40000" dirty="0"/>
              <a:t>　</a:t>
            </a:r>
            <a:r>
              <a:rPr lang="ja-JP" altLang="en-US" sz="2000" u="dotted" baseline="40000" dirty="0" smtClean="0"/>
              <a:t>　　　　　　　　　　　　　　　　　　　　　　　　　　　　　　　　　　　　　　　　　　　　</a:t>
            </a:r>
            <a:r>
              <a:rPr lang="ja-JP" altLang="en-US" sz="2000" dirty="0"/>
              <a:t>５</a:t>
            </a:r>
            <a:r>
              <a:rPr lang="ja-JP" altLang="en-US" sz="2000" dirty="0"/>
              <a:t>　</a:t>
            </a:r>
            <a:r>
              <a:rPr lang="ja-JP" altLang="en-US" sz="2000" dirty="0" smtClean="0"/>
              <a:t>　</a:t>
            </a:r>
          </a:p>
          <a:p>
            <a:pPr marL="0" indent="0" algn="dist">
              <a:buNone/>
            </a:pPr>
            <a:r>
              <a:rPr lang="ja-JP" altLang="en-US" sz="2000" dirty="0" smtClean="0"/>
              <a:t>　３</a:t>
            </a:r>
            <a:r>
              <a:rPr lang="ja-JP" altLang="en-US" sz="2000" dirty="0"/>
              <a:t>　法の規定により、条例で定めることが妨げられるものではない</a:t>
            </a:r>
            <a:r>
              <a:rPr lang="ja-JP" altLang="en-US" sz="2000" dirty="0" smtClean="0"/>
              <a:t>事項</a:t>
            </a:r>
            <a:r>
              <a:rPr lang="ja-JP" altLang="en-US" sz="2000" u="dotted" baseline="40000" dirty="0" smtClean="0"/>
              <a:t>　　　　　　　　　</a:t>
            </a:r>
            <a:r>
              <a:rPr lang="ja-JP" altLang="en-US" sz="2000" dirty="0"/>
              <a:t>７</a:t>
            </a:r>
            <a:endParaRPr lang="en-US" altLang="ja-JP" sz="2000" dirty="0"/>
          </a:p>
          <a:p>
            <a:pPr marL="0" indent="0" algn="dist">
              <a:buNone/>
            </a:pPr>
            <a:r>
              <a:rPr lang="ja-JP" altLang="en-US" sz="2000" dirty="0"/>
              <a:t>　</a:t>
            </a:r>
            <a:r>
              <a:rPr lang="ja-JP" altLang="en-US" sz="2000" dirty="0" smtClean="0"/>
              <a:t>　⑴</a:t>
            </a:r>
            <a:r>
              <a:rPr lang="ja-JP" altLang="en-US" sz="2000" dirty="0"/>
              <a:t>　個人情報取扱事務</a:t>
            </a:r>
            <a:r>
              <a:rPr lang="ja-JP" altLang="en-US" sz="2000" dirty="0" smtClean="0"/>
              <a:t>登録簿</a:t>
            </a:r>
            <a:r>
              <a:rPr lang="ja-JP" altLang="en-US" sz="2000" u="dotted" baseline="40000" dirty="0" smtClean="0"/>
              <a:t>　　　　　　　　　　　　　　　　　　　　　　　　　　　　　　　　　　　　</a:t>
            </a:r>
            <a:r>
              <a:rPr lang="ja-JP" altLang="en-US" sz="2000" dirty="0"/>
              <a:t>７</a:t>
            </a:r>
            <a:endParaRPr lang="en-US" altLang="ja-JP" sz="2000" dirty="0"/>
          </a:p>
          <a:p>
            <a:pPr marL="0" indent="0" algn="dist">
              <a:buNone/>
            </a:pPr>
            <a:r>
              <a:rPr lang="ja-JP" altLang="en-US" sz="2000" dirty="0" smtClean="0"/>
              <a:t>　　⑵</a:t>
            </a:r>
            <a:r>
              <a:rPr lang="ja-JP" altLang="en-US" sz="2000" dirty="0"/>
              <a:t>　開示決定等の期限</a:t>
            </a:r>
            <a:r>
              <a:rPr lang="ja-JP" altLang="en-US" sz="2000" u="dotted" baseline="40000" dirty="0"/>
              <a:t>　　　　　　　　　　　　　　　　　　　　　　　　　　　　　　　　　　　　　　　　</a:t>
            </a:r>
            <a:r>
              <a:rPr lang="ja-JP" altLang="en-US" sz="2000" dirty="0" smtClean="0"/>
              <a:t>８</a:t>
            </a:r>
            <a:endParaRPr lang="en-US" altLang="ja-JP" sz="2000" dirty="0"/>
          </a:p>
          <a:p>
            <a:pPr marL="0" indent="0" algn="dist">
              <a:buNone/>
            </a:pPr>
            <a:r>
              <a:rPr lang="ja-JP" altLang="en-US" sz="2000" dirty="0" smtClean="0"/>
              <a:t>　　⑶</a:t>
            </a:r>
            <a:r>
              <a:rPr lang="ja-JP" altLang="en-US" sz="2000" dirty="0"/>
              <a:t>　審議会の位置付け</a:t>
            </a:r>
            <a:r>
              <a:rPr lang="ja-JP" altLang="en-US" sz="2000" u="dotted" baseline="40000" dirty="0"/>
              <a:t>　　　　　　　　　　　　　　　　　　　　　　　　　　　　　　　　　　　　　　　</a:t>
            </a:r>
            <a:r>
              <a:rPr lang="ja-JP" altLang="en-US" sz="2000" dirty="0" smtClean="0"/>
              <a:t>１０</a:t>
            </a:r>
            <a:endParaRPr lang="en-US" altLang="ja-JP" sz="2000" dirty="0" smtClean="0"/>
          </a:p>
          <a:p>
            <a:pPr marL="0" indent="0">
              <a:buNone/>
            </a:pPr>
            <a:r>
              <a:rPr lang="ja-JP" altLang="en-US" sz="2000" dirty="0" smtClean="0"/>
              <a:t>　</a:t>
            </a:r>
            <a:endParaRPr lang="en-US" altLang="ja-JP" sz="2000" dirty="0"/>
          </a:p>
        </p:txBody>
      </p:sp>
    </p:spTree>
    <p:extLst>
      <p:ext uri="{BB962C8B-B14F-4D97-AF65-F5344CB8AC3E}">
        <p14:creationId xmlns:p14="http://schemas.microsoft.com/office/powerpoint/2010/main" val="427746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　　　</a:t>
            </a:r>
            <a:r>
              <a:rPr lang="ja-JP" altLang="en-US" sz="2000" dirty="0"/>
              <a:t>は次の</a:t>
            </a:r>
            <a:r>
              <a:rPr lang="ja-JP" altLang="en-US" sz="2000" dirty="0" smtClean="0"/>
              <a:t>とおり</a:t>
            </a:r>
            <a:endParaRPr lang="en-US" altLang="ja-JP" sz="2000" dirty="0" smtClean="0"/>
          </a:p>
          <a:p>
            <a:pPr marL="0" indent="0">
              <a:buNone/>
            </a:pPr>
            <a:r>
              <a:rPr lang="ja-JP" altLang="en-US" sz="2000" dirty="0" smtClean="0"/>
              <a:t>　　　　①　要配慮個人情報の保管（法令等に定めがある場合を除く。条例第６条第２</a:t>
            </a:r>
            <a:endParaRPr lang="en-US" altLang="ja-JP" sz="2000" dirty="0" smtClean="0"/>
          </a:p>
          <a:p>
            <a:pPr marL="0" indent="0">
              <a:buNone/>
            </a:pPr>
            <a:r>
              <a:rPr lang="ja-JP" altLang="en-US" sz="2000" dirty="0"/>
              <a:t>　</a:t>
            </a:r>
            <a:r>
              <a:rPr lang="ja-JP" altLang="en-US" sz="2000" dirty="0" smtClean="0"/>
              <a:t>　　　　項）</a:t>
            </a:r>
            <a:endParaRPr lang="en-US" altLang="ja-JP" sz="2000" dirty="0" smtClean="0"/>
          </a:p>
          <a:p>
            <a:pPr marL="0" indent="0">
              <a:buNone/>
            </a:pPr>
            <a:r>
              <a:rPr lang="ja-JP" altLang="en-US" sz="2000" dirty="0"/>
              <a:t>　</a:t>
            </a:r>
            <a:r>
              <a:rPr lang="ja-JP" altLang="en-US" sz="2000" dirty="0" smtClean="0"/>
              <a:t>　　　　</a:t>
            </a:r>
            <a:r>
              <a:rPr lang="ja-JP" altLang="en-US" sz="2000" b="1" u="sng" dirty="0" smtClean="0">
                <a:solidFill>
                  <a:srgbClr val="FF0000"/>
                </a:solidFill>
              </a:rPr>
              <a:t>法の対応→要配慮個人情報が含まれている旨を個人情報ファイル簿に記載し、</a:t>
            </a:r>
            <a:endParaRPr lang="en-US" altLang="ja-JP" sz="2000" b="1" u="sng" dirty="0" smtClean="0">
              <a:solidFill>
                <a:srgbClr val="FF0000"/>
              </a:solidFill>
            </a:endParaRPr>
          </a:p>
          <a:p>
            <a:pPr marL="0" indent="0">
              <a:buNone/>
            </a:pPr>
            <a:r>
              <a:rPr lang="ja-JP" altLang="en-US" sz="2000" b="1" dirty="0">
                <a:solidFill>
                  <a:srgbClr val="FF0000"/>
                </a:solidFill>
              </a:rPr>
              <a:t>　</a:t>
            </a:r>
            <a:r>
              <a:rPr lang="ja-JP" altLang="en-US" sz="2000" b="1" dirty="0" smtClean="0">
                <a:solidFill>
                  <a:srgbClr val="FF0000"/>
                </a:solidFill>
              </a:rPr>
              <a:t>　　　　　　　　</a:t>
            </a:r>
            <a:r>
              <a:rPr lang="ja-JP" altLang="en-US" sz="2000" b="1" u="sng" dirty="0" smtClean="0">
                <a:solidFill>
                  <a:srgbClr val="FF0000"/>
                </a:solidFill>
              </a:rPr>
              <a:t>公表する（法第７５条第１項及び第４項）。</a:t>
            </a:r>
            <a:endParaRPr lang="en-US" altLang="ja-JP" sz="2000" b="1" u="sng" dirty="0" smtClean="0">
              <a:solidFill>
                <a:srgbClr val="FF0000"/>
              </a:solidFill>
            </a:endParaRPr>
          </a:p>
          <a:p>
            <a:pPr marL="0" indent="0">
              <a:buNone/>
            </a:pPr>
            <a:r>
              <a:rPr lang="ja-JP" altLang="en-US" sz="2000" dirty="0" smtClean="0"/>
              <a:t>　　　　②　本人以外からの個人情報の収集（法令等に定めがある場合等を除く。条例第</a:t>
            </a:r>
            <a:endParaRPr lang="en-US" altLang="ja-JP" sz="2000" dirty="0" smtClean="0"/>
          </a:p>
          <a:p>
            <a:pPr marL="0" indent="0" eaLnBrk="0" hangingPunct="0">
              <a:buNone/>
            </a:pPr>
            <a:r>
              <a:rPr lang="ja-JP" altLang="en-US" sz="2000" dirty="0"/>
              <a:t>　</a:t>
            </a:r>
            <a:r>
              <a:rPr lang="ja-JP" altLang="en-US" sz="2000" dirty="0" smtClean="0"/>
              <a:t>　　　　８条第２項第５号）</a:t>
            </a:r>
            <a:endParaRPr lang="en-US" altLang="ja-JP" sz="2000" dirty="0" smtClean="0"/>
          </a:p>
          <a:p>
            <a:pPr marL="0" indent="0" eaLnBrk="0" hangingPunct="0">
              <a:buNone/>
            </a:pPr>
            <a:r>
              <a:rPr lang="ja-JP" altLang="en-US" sz="2000" dirty="0"/>
              <a:t>　</a:t>
            </a:r>
            <a:r>
              <a:rPr lang="ja-JP" altLang="en-US" sz="2000" dirty="0" smtClean="0"/>
              <a:t>　　　　</a:t>
            </a:r>
            <a:r>
              <a:rPr lang="ja-JP" altLang="en-US" sz="2000" b="1" u="sng" dirty="0" smtClean="0">
                <a:solidFill>
                  <a:srgbClr val="FF0000"/>
                </a:solidFill>
              </a:rPr>
              <a:t>法の対応→制限なし</a:t>
            </a:r>
            <a:endParaRPr lang="en-US" altLang="ja-JP" sz="2000" b="1" u="sng" dirty="0" smtClean="0">
              <a:solidFill>
                <a:srgbClr val="FF0000"/>
              </a:solidFill>
            </a:endParaRPr>
          </a:p>
          <a:p>
            <a:pPr marL="0" indent="0">
              <a:buNone/>
            </a:pPr>
            <a:r>
              <a:rPr lang="ja-JP" altLang="en-US" sz="2000" dirty="0"/>
              <a:t>　</a:t>
            </a:r>
            <a:r>
              <a:rPr lang="ja-JP" altLang="en-US" sz="2000" dirty="0" smtClean="0"/>
              <a:t>　　　③　個人情報の目的外利用又は外部提供（法令</a:t>
            </a:r>
            <a:r>
              <a:rPr lang="ja-JP" altLang="en-US" sz="2000" dirty="0"/>
              <a:t>等に</a:t>
            </a:r>
            <a:r>
              <a:rPr lang="ja-JP" altLang="en-US" sz="2000" dirty="0" smtClean="0"/>
              <a:t>定めがある場合等を除く。条</a:t>
            </a:r>
            <a:endParaRPr lang="en-US" altLang="ja-JP" sz="2000" dirty="0" smtClean="0"/>
          </a:p>
          <a:p>
            <a:pPr marL="0" indent="0">
              <a:buNone/>
            </a:pPr>
            <a:r>
              <a:rPr lang="ja-JP" altLang="en-US" sz="2000" dirty="0"/>
              <a:t>　</a:t>
            </a:r>
            <a:r>
              <a:rPr lang="ja-JP" altLang="en-US" sz="2000" dirty="0" smtClean="0"/>
              <a:t>　　　　例第９条第２項第６号）</a:t>
            </a:r>
            <a:endParaRPr lang="en-US" altLang="ja-JP" sz="2000" dirty="0" smtClean="0"/>
          </a:p>
          <a:p>
            <a:pPr marL="0" indent="0">
              <a:buNone/>
            </a:pPr>
            <a:r>
              <a:rPr lang="ja-JP" altLang="en-US" sz="2000" dirty="0"/>
              <a:t>　</a:t>
            </a:r>
            <a:r>
              <a:rPr lang="ja-JP" altLang="en-US" sz="2000" dirty="0" smtClean="0"/>
              <a:t>　　　　</a:t>
            </a:r>
            <a:r>
              <a:rPr lang="ja-JP" altLang="en-US" sz="2000" b="1" u="sng" dirty="0" smtClean="0">
                <a:solidFill>
                  <a:srgbClr val="FF0000"/>
                </a:solidFill>
              </a:rPr>
              <a:t>法の対応→法令等に定めがある場合等に限る（法第６９条第１項）。</a:t>
            </a:r>
            <a:endParaRPr lang="en-US" altLang="ja-JP" sz="2000" b="1" u="sng" dirty="0" smtClean="0">
              <a:solidFill>
                <a:srgbClr val="FF0000"/>
              </a:solidFill>
            </a:endParaRPr>
          </a:p>
          <a:p>
            <a:pPr marL="0" indent="0">
              <a:buNone/>
            </a:pPr>
            <a:r>
              <a:rPr lang="ja-JP" altLang="en-US" sz="2000" dirty="0"/>
              <a:t>　</a:t>
            </a:r>
            <a:r>
              <a:rPr lang="ja-JP" altLang="en-US" sz="2000" dirty="0" smtClean="0"/>
              <a:t>　　　④　オンライン結合</a:t>
            </a:r>
            <a:r>
              <a:rPr lang="ja-JP" altLang="en-US" sz="2000" dirty="0"/>
              <a:t>（法令等に定めのある場合を除く</a:t>
            </a:r>
            <a:r>
              <a:rPr lang="ja-JP" altLang="en-US" sz="2000" dirty="0" smtClean="0"/>
              <a:t>。条例第１１条第２号）</a:t>
            </a:r>
            <a:endParaRPr lang="en-US" altLang="ja-JP" sz="2000" dirty="0" smtClean="0"/>
          </a:p>
          <a:p>
            <a:pPr marL="0" indent="0">
              <a:buNone/>
            </a:pPr>
            <a:r>
              <a:rPr lang="ja-JP" altLang="en-US" sz="2000" dirty="0"/>
              <a:t>　</a:t>
            </a:r>
            <a:r>
              <a:rPr lang="ja-JP" altLang="en-US" sz="2000" dirty="0" smtClean="0"/>
              <a:t>　　　　</a:t>
            </a:r>
            <a:r>
              <a:rPr lang="ja-JP" altLang="en-US" sz="2000" b="1" u="sng" dirty="0" smtClean="0">
                <a:solidFill>
                  <a:srgbClr val="FF0000"/>
                </a:solidFill>
              </a:rPr>
              <a:t>法の対応→制限なし</a:t>
            </a:r>
            <a:endParaRPr lang="en-US" altLang="ja-JP" sz="2000" b="1" u="sng" dirty="0" smtClean="0">
              <a:solidFill>
                <a:srgbClr val="FF0000"/>
              </a:solidFill>
            </a:endParaRPr>
          </a:p>
          <a:p>
            <a:pPr marL="0" indent="0">
              <a:buNone/>
            </a:pPr>
            <a:endParaRPr lang="en-US" altLang="ja-JP" sz="2000" dirty="0" smtClean="0"/>
          </a:p>
        </p:txBody>
      </p:sp>
    </p:spTree>
    <p:extLst>
      <p:ext uri="{BB962C8B-B14F-4D97-AF65-F5344CB8AC3E}">
        <p14:creationId xmlns:p14="http://schemas.microsoft.com/office/powerpoint/2010/main" val="22329222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2508148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a:t>　　　　⑤　開示請求に対する不開示決定（法令等に定めのある場合等を除く</a:t>
            </a:r>
            <a:r>
              <a:rPr lang="ja-JP" altLang="en-US" sz="2000" dirty="0" smtClean="0"/>
              <a:t>。条例第１</a:t>
            </a:r>
            <a:endParaRPr lang="en-US" altLang="ja-JP" sz="2000" dirty="0" smtClean="0"/>
          </a:p>
          <a:p>
            <a:pPr marL="0" indent="0">
              <a:buNone/>
            </a:pPr>
            <a:r>
              <a:rPr lang="ja-JP" altLang="en-US" sz="2000" dirty="0"/>
              <a:t>　</a:t>
            </a:r>
            <a:r>
              <a:rPr lang="ja-JP" altLang="en-US" sz="2000" dirty="0" smtClean="0"/>
              <a:t>　　　　３条第２項第４号）</a:t>
            </a:r>
            <a:endParaRPr lang="en-US" altLang="ja-JP" sz="2000" dirty="0"/>
          </a:p>
          <a:p>
            <a:pPr marL="0" indent="0">
              <a:buNone/>
            </a:pPr>
            <a:r>
              <a:rPr lang="ja-JP" altLang="en-US" sz="2000" dirty="0"/>
              <a:t>　　　　　</a:t>
            </a:r>
            <a:r>
              <a:rPr lang="ja-JP" altLang="en-US" sz="2000" b="1" u="sng" dirty="0">
                <a:solidFill>
                  <a:srgbClr val="FF0000"/>
                </a:solidFill>
              </a:rPr>
              <a:t>法の対応</a:t>
            </a:r>
            <a:r>
              <a:rPr lang="ja-JP" altLang="en-US" sz="2000" b="1" u="sng" dirty="0" smtClean="0">
                <a:solidFill>
                  <a:srgbClr val="FF0000"/>
                </a:solidFill>
              </a:rPr>
              <a:t>→法に定める場合に限る（法第７８条第１項各号）。</a:t>
            </a:r>
            <a:endParaRPr lang="en-US" altLang="ja-JP" sz="2000" dirty="0"/>
          </a:p>
          <a:p>
            <a:pPr marL="0" indent="0">
              <a:buNone/>
            </a:pPr>
            <a:r>
              <a:rPr lang="ja-JP" altLang="en-US" sz="2000" dirty="0" smtClean="0"/>
              <a:t>　　　　⑥</a:t>
            </a:r>
            <a:r>
              <a:rPr lang="ja-JP" altLang="en-US" sz="2000" dirty="0"/>
              <a:t>　個人情報の保管等に関する市民からの相談（必要があると認めるとき</a:t>
            </a:r>
            <a:r>
              <a:rPr lang="ja-JP" altLang="en-US" sz="2000" dirty="0" smtClean="0"/>
              <a:t>。条例</a:t>
            </a:r>
            <a:endParaRPr lang="en-US" altLang="ja-JP" sz="2000" dirty="0" smtClean="0"/>
          </a:p>
          <a:p>
            <a:pPr marL="0" indent="0">
              <a:buNone/>
            </a:pPr>
            <a:r>
              <a:rPr lang="ja-JP" altLang="en-US" sz="2000" dirty="0"/>
              <a:t>　</a:t>
            </a:r>
            <a:r>
              <a:rPr lang="ja-JP" altLang="en-US" sz="2000" dirty="0" smtClean="0"/>
              <a:t>　　　　第２６条第２項）</a:t>
            </a:r>
            <a:endParaRPr lang="en-US" altLang="ja-JP" sz="2000" dirty="0"/>
          </a:p>
          <a:p>
            <a:pPr marL="0" indent="0">
              <a:buNone/>
            </a:pPr>
            <a:r>
              <a:rPr lang="ja-JP" altLang="en-US" sz="2000" dirty="0" smtClean="0"/>
              <a:t>　　　　　</a:t>
            </a:r>
            <a:r>
              <a:rPr lang="ja-JP" altLang="en-US" sz="2000" b="1" u="sng" dirty="0" smtClean="0">
                <a:solidFill>
                  <a:srgbClr val="FF0000"/>
                </a:solidFill>
              </a:rPr>
              <a:t>法の対応→規定なし</a:t>
            </a:r>
            <a:endParaRPr lang="en-US" altLang="ja-JP" sz="2000" b="1" u="sng" dirty="0" smtClean="0">
              <a:solidFill>
                <a:srgbClr val="FF0000"/>
              </a:solidFill>
            </a:endParaRPr>
          </a:p>
          <a:p>
            <a:pPr marL="0" indent="0">
              <a:buNone/>
            </a:pPr>
            <a:r>
              <a:rPr lang="ja-JP" altLang="en-US" sz="2000" dirty="0"/>
              <a:t>　　　　</a:t>
            </a:r>
            <a:r>
              <a:rPr lang="ja-JP" altLang="en-US" sz="2000" dirty="0" smtClean="0"/>
              <a:t>⑦</a:t>
            </a:r>
            <a:r>
              <a:rPr lang="ja-JP" altLang="en-US" sz="2000" dirty="0"/>
              <a:t>　個人情報を不適正に取り扱う事業者の</a:t>
            </a:r>
            <a:r>
              <a:rPr lang="ja-JP" altLang="en-US" sz="2000" dirty="0" smtClean="0"/>
              <a:t>公表（条例第２７条第５項）</a:t>
            </a:r>
            <a:endParaRPr lang="en-US" altLang="ja-JP" sz="2000" dirty="0" smtClean="0"/>
          </a:p>
          <a:p>
            <a:pPr marL="0" indent="0">
              <a:buNone/>
            </a:pPr>
            <a:r>
              <a:rPr lang="ja-JP" altLang="en-US" sz="2000" dirty="0"/>
              <a:t>　</a:t>
            </a:r>
            <a:r>
              <a:rPr lang="ja-JP" altLang="en-US" sz="2000" dirty="0" smtClean="0"/>
              <a:t>　　　　</a:t>
            </a:r>
            <a:r>
              <a:rPr lang="ja-JP" altLang="en-US" sz="2000" b="1" u="sng" dirty="0" smtClean="0">
                <a:solidFill>
                  <a:srgbClr val="FF0000"/>
                </a:solidFill>
              </a:rPr>
              <a:t>法の対応→市の実施について規定なし（個人情報保護委員会が公表する。法第</a:t>
            </a:r>
            <a:endParaRPr lang="en-US" altLang="ja-JP" sz="2000" b="1" u="sng" dirty="0" smtClean="0">
              <a:solidFill>
                <a:srgbClr val="FF0000"/>
              </a:solidFill>
            </a:endParaRPr>
          </a:p>
          <a:p>
            <a:pPr marL="0" indent="0">
              <a:buNone/>
            </a:pPr>
            <a:r>
              <a:rPr lang="ja-JP" altLang="en-US" sz="2000" b="1" dirty="0">
                <a:solidFill>
                  <a:srgbClr val="FF0000"/>
                </a:solidFill>
              </a:rPr>
              <a:t>　</a:t>
            </a:r>
            <a:r>
              <a:rPr lang="ja-JP" altLang="en-US" sz="2000" b="1" dirty="0" smtClean="0">
                <a:solidFill>
                  <a:srgbClr val="FF0000"/>
                </a:solidFill>
              </a:rPr>
              <a:t>　　　　　　　　</a:t>
            </a:r>
            <a:r>
              <a:rPr lang="ja-JP" altLang="en-US" sz="2000" b="1" u="sng" dirty="0" smtClean="0">
                <a:solidFill>
                  <a:srgbClr val="FF0000"/>
                </a:solidFill>
              </a:rPr>
              <a:t>１４８条第４項）</a:t>
            </a:r>
            <a:endParaRPr lang="en-US" altLang="ja-JP" sz="2000" b="1" u="sng" dirty="0" smtClean="0">
              <a:solidFill>
                <a:srgbClr val="FF0000"/>
              </a:solidFill>
            </a:endParaRPr>
          </a:p>
          <a:p>
            <a:pPr marL="0" indent="0">
              <a:buNone/>
            </a:pPr>
            <a:r>
              <a:rPr lang="ja-JP" altLang="en-US" sz="2000" dirty="0"/>
              <a:t>　</a:t>
            </a:r>
            <a:r>
              <a:rPr lang="ja-JP" altLang="en-US" sz="2000" dirty="0" smtClean="0"/>
              <a:t>　ウ　改正方針（例）</a:t>
            </a:r>
            <a:endParaRPr lang="en-US" altLang="ja-JP" sz="2000" dirty="0" smtClean="0"/>
          </a:p>
          <a:p>
            <a:pPr marL="0" indent="0">
              <a:buNone/>
            </a:pPr>
            <a:r>
              <a:rPr lang="ja-JP" altLang="en-US" sz="2000" dirty="0" smtClean="0"/>
              <a:t>　　　　・個人情報に関して、現在実施している類型的な諮問がなくなることから、情報</a:t>
            </a:r>
            <a:endParaRPr lang="en-US" altLang="ja-JP" sz="2000" dirty="0" smtClean="0"/>
          </a:p>
          <a:p>
            <a:pPr marL="0" indent="0">
              <a:buNone/>
            </a:pPr>
            <a:r>
              <a:rPr lang="ja-JP" altLang="en-US" sz="2000" dirty="0"/>
              <a:t>　</a:t>
            </a:r>
            <a:r>
              <a:rPr lang="ja-JP" altLang="en-US" sz="2000" dirty="0" smtClean="0"/>
              <a:t>　　　公開・個人情報保護審議会を情報公開審議会とする。</a:t>
            </a:r>
            <a:endParaRPr lang="en-US" altLang="ja-JP" sz="2000" dirty="0" smtClean="0"/>
          </a:p>
          <a:p>
            <a:pPr marL="0" indent="0">
              <a:buNone/>
            </a:pPr>
            <a:r>
              <a:rPr lang="ja-JP" altLang="en-US" sz="2000" dirty="0"/>
              <a:t>　</a:t>
            </a:r>
            <a:r>
              <a:rPr lang="ja-JP" altLang="en-US" sz="2000" dirty="0" smtClean="0"/>
              <a:t>　　　・情報</a:t>
            </a:r>
            <a:r>
              <a:rPr lang="ja-JP" altLang="en-US" sz="2000" dirty="0"/>
              <a:t>公開・個人情報保護審</a:t>
            </a:r>
            <a:r>
              <a:rPr lang="ja-JP" altLang="en-US" sz="2000" dirty="0" smtClean="0"/>
              <a:t>議会を存続させる。</a:t>
            </a:r>
            <a:endParaRPr lang="en-US" altLang="ja-JP" sz="2000" dirty="0"/>
          </a:p>
        </p:txBody>
      </p:sp>
    </p:spTree>
    <p:extLst>
      <p:ext uri="{BB962C8B-B14F-4D97-AF65-F5344CB8AC3E}">
        <p14:creationId xmlns:p14="http://schemas.microsoft.com/office/powerpoint/2010/main" val="2782601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173972796"/>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目次</a:t>
            </a:r>
            <a:endParaRPr lang="en-US" altLang="ja-JP" sz="2000" dirty="0"/>
          </a:p>
          <a:p>
            <a:pPr marL="0" indent="0">
              <a:buNone/>
            </a:pPr>
            <a:r>
              <a:rPr lang="ja-JP" altLang="en-US" sz="2000" dirty="0" smtClean="0"/>
              <a:t>　参考資料</a:t>
            </a:r>
            <a:endParaRPr lang="en-US" altLang="ja-JP" sz="2000" dirty="0" smtClean="0"/>
          </a:p>
          <a:p>
            <a:pPr marL="0" indent="0">
              <a:buNone/>
            </a:pPr>
            <a:r>
              <a:rPr lang="ja-JP" altLang="en-US" sz="2000" dirty="0"/>
              <a:t>　</a:t>
            </a:r>
            <a:r>
              <a:rPr lang="ja-JP" altLang="en-US" sz="2000" dirty="0" smtClean="0"/>
              <a:t>　参考１</a:t>
            </a:r>
            <a:r>
              <a:rPr lang="ja-JP" altLang="en-US" sz="2000" u="dotted" baseline="40000" dirty="0" smtClean="0"/>
              <a:t>　　　　　　　　　　　　　　　　　　　　　　　　　　　　　　 　　　　　　　　　　　　　　　　　　　</a:t>
            </a:r>
            <a:r>
              <a:rPr lang="ja-JP" altLang="en-US" sz="2000" dirty="0" smtClean="0"/>
              <a:t>１２</a:t>
            </a:r>
            <a:r>
              <a:rPr lang="ja-JP" altLang="en-US" sz="2000" u="dotted" baseline="40000" dirty="0"/>
              <a:t>　　　　　　　　　　　　　　　　　　　　　　　　　　　　　　　　　　　　　　　　　　　　　　　　　　　</a:t>
            </a:r>
            <a:endParaRPr lang="en-US" altLang="ja-JP" sz="2000" u="dotted" baseline="40000" dirty="0" smtClean="0"/>
          </a:p>
          <a:p>
            <a:pPr marL="0" indent="0">
              <a:buNone/>
            </a:pPr>
            <a:r>
              <a:rPr lang="ja-JP" altLang="en-US" sz="2000" dirty="0" smtClean="0"/>
              <a:t>　　参考２</a:t>
            </a:r>
            <a:r>
              <a:rPr lang="ja-JP" altLang="en-US" sz="2000" u="dotted" baseline="40000" dirty="0" smtClean="0"/>
              <a:t>　　　　　　　　　　　　　　　　　　　　　　　　　　　　　　　　　　　　　　　　　　 　　　　　　　</a:t>
            </a:r>
            <a:r>
              <a:rPr lang="ja-JP" altLang="en-US" sz="2000" dirty="0" smtClean="0"/>
              <a:t>１４</a:t>
            </a:r>
            <a:endParaRPr lang="en-US" altLang="ja-JP" sz="2000" dirty="0" smtClean="0"/>
          </a:p>
          <a:p>
            <a:pPr marL="0" indent="0">
              <a:buNone/>
            </a:pPr>
            <a:r>
              <a:rPr lang="ja-JP" altLang="en-US" sz="2000" dirty="0"/>
              <a:t>　</a:t>
            </a:r>
            <a:r>
              <a:rPr lang="ja-JP" altLang="en-US" sz="2000" dirty="0" smtClean="0"/>
              <a:t>　参考３</a:t>
            </a:r>
            <a:r>
              <a:rPr lang="ja-JP" altLang="en-US" sz="2000" u="dotted" baseline="40000" dirty="0" smtClean="0"/>
              <a:t>　　　　　　　　　　　　　　　　　　　　　　　　　　　　　　　　　　　　 　　　　　　　　　　　　　</a:t>
            </a:r>
            <a:r>
              <a:rPr lang="ja-JP" altLang="en-US" sz="2000" dirty="0" smtClean="0"/>
              <a:t>１７</a:t>
            </a:r>
            <a:endParaRPr lang="en-US" altLang="ja-JP" sz="2000" dirty="0" smtClean="0"/>
          </a:p>
        </p:txBody>
      </p:sp>
    </p:spTree>
    <p:extLst>
      <p:ext uri="{BB962C8B-B14F-4D97-AF65-F5344CB8AC3E}">
        <p14:creationId xmlns:p14="http://schemas.microsoft.com/office/powerpoint/2010/main" val="2903993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1130426550"/>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Autofit/>
          </a:bodyPr>
          <a:lstStyle/>
          <a:p>
            <a:pPr marL="0" indent="0">
              <a:buNone/>
            </a:pPr>
            <a:r>
              <a:rPr lang="ja-JP" altLang="en-US" sz="2000" dirty="0" smtClean="0"/>
              <a:t>１　改正個人情報保護法（以下「法」という。）の規定により条例で定める必要がある事</a:t>
            </a:r>
            <a:endParaRPr lang="en-US" altLang="ja-JP" sz="2000" dirty="0" smtClean="0"/>
          </a:p>
          <a:p>
            <a:pPr marL="0" indent="0">
              <a:buNone/>
            </a:pPr>
            <a:r>
              <a:rPr lang="ja-JP" altLang="en-US" sz="2000" dirty="0"/>
              <a:t>　</a:t>
            </a:r>
            <a:r>
              <a:rPr lang="ja-JP" altLang="en-US" sz="2000" dirty="0" smtClean="0"/>
              <a:t>項</a:t>
            </a:r>
            <a:endParaRPr lang="en-US" altLang="ja-JP" sz="2000" dirty="0" smtClean="0"/>
          </a:p>
          <a:p>
            <a:pPr marL="0" indent="0">
              <a:buNone/>
            </a:pPr>
            <a:r>
              <a:rPr kumimoji="1" lang="ja-JP" altLang="en-US" sz="2000" dirty="0"/>
              <a:t>　</a:t>
            </a:r>
            <a:r>
              <a:rPr kumimoji="1" lang="ja-JP" altLang="en-US" sz="2000" dirty="0" smtClean="0"/>
              <a:t>⑴　手数料の額（保有個人情報）</a:t>
            </a:r>
            <a:endParaRPr kumimoji="1" lang="en-US" altLang="ja-JP" sz="2000" dirty="0" smtClean="0"/>
          </a:p>
          <a:p>
            <a:pPr marL="0" indent="0">
              <a:buNone/>
            </a:pPr>
            <a:r>
              <a:rPr kumimoji="1" lang="ja-JP" altLang="en-US" sz="2000" dirty="0" smtClean="0"/>
              <a:t>　　　手数料の額は、実費の範囲内において条例で定める必要がある。</a:t>
            </a:r>
            <a:endParaRPr kumimoji="1" lang="en-US" altLang="ja-JP" sz="2000" dirty="0" smtClean="0"/>
          </a:p>
          <a:p>
            <a:pPr marL="0" indent="0">
              <a:buNone/>
            </a:pPr>
            <a:r>
              <a:rPr lang="ja-JP" altLang="en-US" sz="2000" dirty="0"/>
              <a:t>　</a:t>
            </a:r>
            <a:r>
              <a:rPr lang="ja-JP" altLang="en-US" sz="2000" dirty="0" smtClean="0"/>
              <a:t>　　　</a:t>
            </a:r>
            <a:r>
              <a:rPr lang="ja-JP" altLang="en-US" sz="2000" b="1" dirty="0" smtClean="0"/>
              <a:t>実費</a:t>
            </a:r>
            <a:endParaRPr lang="en-US" altLang="ja-JP" sz="2000" b="1" dirty="0" smtClean="0"/>
          </a:p>
          <a:p>
            <a:pPr marL="0" indent="0">
              <a:buNone/>
            </a:pPr>
            <a:r>
              <a:rPr lang="ja-JP" altLang="en-US" sz="2000" dirty="0"/>
              <a:t>　</a:t>
            </a:r>
            <a:r>
              <a:rPr lang="ja-JP" altLang="en-US" sz="2000" dirty="0" smtClean="0"/>
              <a:t>　　　　開示請求の処理及び開示の実施のための事務における人件費、光熱費、消耗品</a:t>
            </a:r>
            <a:endParaRPr lang="en-US" altLang="ja-JP" sz="2000" dirty="0" smtClean="0"/>
          </a:p>
          <a:p>
            <a:pPr marL="0" indent="0">
              <a:buNone/>
            </a:pPr>
            <a:r>
              <a:rPr lang="ja-JP" altLang="en-US" sz="2000" dirty="0"/>
              <a:t>　</a:t>
            </a:r>
            <a:r>
              <a:rPr lang="ja-JP" altLang="en-US" sz="2000" dirty="0" smtClean="0"/>
              <a:t>　　　費、送付に要する費用等の費用をいう。</a:t>
            </a:r>
            <a:endParaRPr kumimoji="1" lang="en-US" altLang="ja-JP" sz="2000" dirty="0" smtClean="0"/>
          </a:p>
          <a:p>
            <a:pPr marL="0" indent="0">
              <a:buNone/>
            </a:pPr>
            <a:r>
              <a:rPr lang="ja-JP" altLang="en-US" sz="2000" dirty="0"/>
              <a:t>　</a:t>
            </a:r>
            <a:r>
              <a:rPr lang="ja-JP" altLang="en-US" sz="2000" dirty="0" smtClean="0"/>
              <a:t>　</a:t>
            </a:r>
            <a:r>
              <a:rPr kumimoji="1" lang="ja-JP" altLang="en-US" sz="2000" dirty="0" smtClean="0"/>
              <a:t>ア　根拠条文</a:t>
            </a:r>
            <a:endParaRPr kumimoji="1" lang="en-US" altLang="ja-JP" sz="2000" dirty="0" smtClean="0"/>
          </a:p>
          <a:p>
            <a:pPr marL="0" indent="0">
              <a:buNone/>
            </a:pPr>
            <a:endParaRPr lang="en-US" altLang="ja-JP" sz="2000" dirty="0"/>
          </a:p>
          <a:p>
            <a:pPr marL="0" indent="0">
              <a:buNone/>
            </a:pPr>
            <a:endParaRPr kumimoji="1" lang="en-US" altLang="ja-JP" sz="2000" dirty="0" smtClean="0"/>
          </a:p>
          <a:p>
            <a:pPr marL="0" indent="0">
              <a:buNone/>
            </a:pPr>
            <a:endParaRPr lang="en-US" altLang="ja-JP" sz="2000" dirty="0"/>
          </a:p>
          <a:p>
            <a:pPr marL="0" indent="0">
              <a:buNone/>
            </a:pPr>
            <a:endParaRPr kumimoji="1" lang="en-US" altLang="ja-JP" sz="2000" dirty="0" smtClean="0"/>
          </a:p>
          <a:p>
            <a:pPr marL="0" indent="0">
              <a:buNone/>
            </a:pPr>
            <a:r>
              <a:rPr lang="ja-JP" altLang="en-US" sz="2000" dirty="0"/>
              <a:t>　　イ　現在の運用</a:t>
            </a:r>
            <a:endParaRPr lang="en-US" altLang="ja-JP" sz="2000" dirty="0"/>
          </a:p>
          <a:p>
            <a:pPr marL="0" indent="0">
              <a:buNone/>
            </a:pPr>
            <a:r>
              <a:rPr lang="ja-JP" altLang="en-US" sz="2000" dirty="0"/>
              <a:t>　</a:t>
            </a:r>
            <a:r>
              <a:rPr lang="ja-JP" altLang="en-US" sz="2000" dirty="0" smtClean="0"/>
              <a:t>　</a:t>
            </a:r>
            <a:r>
              <a:rPr kumimoji="1" lang="ja-JP" altLang="en-US" sz="2000" dirty="0" smtClean="0"/>
              <a:t>　　　　</a:t>
            </a:r>
            <a:r>
              <a:rPr lang="ja-JP" altLang="en-US" sz="2000" dirty="0" smtClean="0"/>
              <a:t>　　</a:t>
            </a:r>
            <a:endParaRPr kumimoji="1" lang="ja-JP" altLang="en-US" sz="2000" dirty="0"/>
          </a:p>
        </p:txBody>
      </p:sp>
      <p:sp>
        <p:nvSpPr>
          <p:cNvPr id="2" name="角丸四角形 1"/>
          <p:cNvSpPr/>
          <p:nvPr/>
        </p:nvSpPr>
        <p:spPr>
          <a:xfrm>
            <a:off x="1789339" y="2991394"/>
            <a:ext cx="9564462" cy="11887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 name="図 3"/>
          <p:cNvPicPr>
            <a:picLocks noChangeAspect="1"/>
          </p:cNvPicPr>
          <p:nvPr/>
        </p:nvPicPr>
        <p:blipFill>
          <a:blip r:embed="rId7"/>
          <a:stretch>
            <a:fillRect/>
          </a:stretch>
        </p:blipFill>
        <p:spPr>
          <a:xfrm>
            <a:off x="1788600" y="4576021"/>
            <a:ext cx="9565200" cy="1637877"/>
          </a:xfrm>
          <a:prstGeom prst="rect">
            <a:avLst/>
          </a:prstGeom>
        </p:spPr>
      </p:pic>
    </p:spTree>
    <p:extLst>
      <p:ext uri="{BB962C8B-B14F-4D97-AF65-F5344CB8AC3E}">
        <p14:creationId xmlns:p14="http://schemas.microsoft.com/office/powerpoint/2010/main" val="353623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943331939"/>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343973"/>
          </a:xfrm>
        </p:spPr>
        <p:txBody>
          <a:bodyPr>
            <a:normAutofit/>
          </a:bodyPr>
          <a:lstStyle/>
          <a:p>
            <a:pPr marL="0" indent="0">
              <a:buNone/>
            </a:pPr>
            <a:r>
              <a:rPr lang="ja-JP" altLang="en-US" sz="2000" dirty="0" smtClean="0"/>
              <a:t>　　　　白岡市</a:t>
            </a:r>
            <a:r>
              <a:rPr lang="ja-JP" altLang="en-US" sz="2000" dirty="0"/>
              <a:t>個人情報保護条例においては、手数料は無料とし、写し</a:t>
            </a:r>
            <a:r>
              <a:rPr lang="ja-JP" altLang="en-US" sz="2000" dirty="0" smtClean="0"/>
              <a:t>の作成</a:t>
            </a:r>
            <a:r>
              <a:rPr lang="ja-JP" altLang="en-US" sz="2000" dirty="0"/>
              <a:t>及び送付</a:t>
            </a:r>
            <a:r>
              <a:rPr lang="ja-JP" altLang="en-US" sz="2000" dirty="0" smtClean="0"/>
              <a:t>に</a:t>
            </a:r>
            <a:endParaRPr lang="en-US" altLang="ja-JP" sz="2000" dirty="0" smtClean="0"/>
          </a:p>
          <a:p>
            <a:pPr marL="0" indent="0">
              <a:buNone/>
            </a:pPr>
            <a:r>
              <a:rPr lang="ja-JP" altLang="en-US" sz="2000" dirty="0"/>
              <a:t>　</a:t>
            </a:r>
            <a:r>
              <a:rPr lang="ja-JP" altLang="en-US" sz="2000" dirty="0" smtClean="0"/>
              <a:t>　　要する</a:t>
            </a:r>
            <a:r>
              <a:rPr lang="ja-JP" altLang="en-US" sz="2000" dirty="0"/>
              <a:t>費用を徴収して</a:t>
            </a:r>
            <a:r>
              <a:rPr lang="ja-JP" altLang="en-US" sz="2000" dirty="0" smtClean="0"/>
              <a:t>いる（条例第２１条第１項及び第２項並びに条例施行規則第</a:t>
            </a:r>
            <a:endParaRPr lang="en-US" altLang="ja-JP" sz="2000" dirty="0" smtClean="0"/>
          </a:p>
          <a:p>
            <a:pPr marL="0" indent="0">
              <a:buNone/>
            </a:pPr>
            <a:r>
              <a:rPr lang="ja-JP" altLang="en-US" sz="2000" dirty="0"/>
              <a:t>　</a:t>
            </a:r>
            <a:r>
              <a:rPr lang="ja-JP" altLang="en-US" sz="2000" dirty="0" smtClean="0"/>
              <a:t>　　９条）。</a:t>
            </a:r>
            <a:r>
              <a:rPr lang="ja-JP" altLang="en-US" sz="2000" dirty="0"/>
              <a:t>ただし、経済的困難その他特別の理由があると認めるとき</a:t>
            </a:r>
            <a:r>
              <a:rPr lang="ja-JP" altLang="en-US" sz="2000" dirty="0" smtClean="0"/>
              <a:t>は、減額又は減</a:t>
            </a:r>
            <a:endParaRPr lang="en-US" altLang="ja-JP" sz="2000" dirty="0" smtClean="0"/>
          </a:p>
          <a:p>
            <a:pPr marL="0" indent="0">
              <a:buNone/>
            </a:pPr>
            <a:r>
              <a:rPr lang="ja-JP" altLang="en-US" sz="2000" dirty="0"/>
              <a:t>　</a:t>
            </a:r>
            <a:r>
              <a:rPr lang="ja-JP" altLang="en-US" sz="2000" dirty="0" smtClean="0"/>
              <a:t>　　</a:t>
            </a:r>
            <a:r>
              <a:rPr lang="ja-JP" altLang="en-US" sz="2000" dirty="0" err="1" smtClean="0"/>
              <a:t>免する</a:t>
            </a:r>
            <a:r>
              <a:rPr lang="ja-JP" altLang="en-US" sz="2000" dirty="0" smtClean="0"/>
              <a:t>ことができる。</a:t>
            </a:r>
            <a:endParaRPr lang="en-US" altLang="ja-JP" sz="2000" dirty="0" smtClean="0"/>
          </a:p>
          <a:p>
            <a:pPr marL="0" indent="0">
              <a:buNone/>
            </a:pPr>
            <a:endParaRPr lang="en-US" altLang="ja-JP" sz="2000" dirty="0"/>
          </a:p>
          <a:p>
            <a:pPr marL="0" indent="0">
              <a:buNone/>
            </a:pPr>
            <a:endParaRPr lang="en-US" altLang="ja-JP" sz="2000" dirty="0" smtClean="0"/>
          </a:p>
          <a:p>
            <a:pPr marL="0" indent="0">
              <a:buNone/>
            </a:pPr>
            <a:endParaRPr lang="en-US" altLang="ja-JP" sz="2000" dirty="0"/>
          </a:p>
          <a:p>
            <a:pPr marL="0" indent="0">
              <a:buNone/>
            </a:pPr>
            <a:endParaRPr lang="en-US" altLang="ja-JP" sz="2000" dirty="0" smtClean="0"/>
          </a:p>
          <a:p>
            <a:pPr marL="0" indent="0">
              <a:buNone/>
            </a:pPr>
            <a:r>
              <a:rPr lang="ja-JP" altLang="en-US" sz="2000" dirty="0" smtClean="0"/>
              <a:t>　　</a:t>
            </a:r>
            <a:endParaRPr lang="en-US" altLang="ja-JP" sz="2000" dirty="0" smtClean="0"/>
          </a:p>
          <a:p>
            <a:pPr marL="0" indent="0">
              <a:buNone/>
            </a:pPr>
            <a:endParaRPr lang="en-US" altLang="ja-JP" sz="2000" dirty="0"/>
          </a:p>
          <a:p>
            <a:pPr marL="0" indent="0">
              <a:buNone/>
            </a:pPr>
            <a:r>
              <a:rPr lang="ja-JP" altLang="en-US" sz="2000" dirty="0" smtClean="0"/>
              <a:t>　　ウ　改正方針（例）</a:t>
            </a:r>
            <a:endParaRPr lang="en-US" altLang="ja-JP" sz="2000" dirty="0" smtClean="0"/>
          </a:p>
          <a:p>
            <a:pPr marL="0" indent="0">
              <a:buNone/>
            </a:pPr>
            <a:r>
              <a:rPr lang="ja-JP" altLang="en-US" sz="2000" dirty="0" smtClean="0"/>
              <a:t>　　　　・現在の運用と同様に、手数料を徴収せず、減額又は減免の規定を置く。</a:t>
            </a:r>
            <a:endParaRPr lang="en-US" altLang="ja-JP" sz="2000" dirty="0" smtClean="0"/>
          </a:p>
          <a:p>
            <a:pPr marL="0" indent="0">
              <a:buNone/>
            </a:pPr>
            <a:r>
              <a:rPr lang="ja-JP" altLang="en-US" sz="2000" dirty="0" smtClean="0"/>
              <a:t>　　　　・手数料を新たに徴収</a:t>
            </a:r>
            <a:r>
              <a:rPr lang="ja-JP" altLang="en-US" sz="2000" dirty="0"/>
              <a:t>し</a:t>
            </a:r>
            <a:r>
              <a:rPr lang="ja-JP" altLang="en-US" sz="2000" dirty="0" smtClean="0"/>
              <a:t>、減額又は減免の規定を置かない。　</a:t>
            </a:r>
            <a:r>
              <a:rPr lang="ja-JP" altLang="en-US" sz="2400" dirty="0" smtClean="0"/>
              <a:t>　　　　　</a:t>
            </a:r>
            <a:endParaRPr kumimoji="1" lang="ja-JP" altLang="en-US" sz="2400" dirty="0"/>
          </a:p>
        </p:txBody>
      </p:sp>
      <p:pic>
        <p:nvPicPr>
          <p:cNvPr id="2" name="図 1"/>
          <p:cNvPicPr>
            <a:picLocks noChangeAspect="1"/>
          </p:cNvPicPr>
          <p:nvPr/>
        </p:nvPicPr>
        <p:blipFill>
          <a:blip r:embed="rId7"/>
          <a:stretch>
            <a:fillRect/>
          </a:stretch>
        </p:blipFill>
        <p:spPr>
          <a:xfrm>
            <a:off x="1674222" y="3101584"/>
            <a:ext cx="9679578" cy="2259875"/>
          </a:xfrm>
          <a:prstGeom prst="rect">
            <a:avLst/>
          </a:prstGeom>
        </p:spPr>
      </p:pic>
    </p:spTree>
    <p:extLst>
      <p:ext uri="{BB962C8B-B14F-4D97-AF65-F5344CB8AC3E}">
        <p14:creationId xmlns:p14="http://schemas.microsoft.com/office/powerpoint/2010/main" val="1616982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44270421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a:t>　</a:t>
            </a:r>
            <a:r>
              <a:rPr lang="ja-JP" altLang="en-US" sz="2000" dirty="0" smtClean="0"/>
              <a:t>⑵　</a:t>
            </a:r>
            <a:r>
              <a:rPr lang="ja-JP" altLang="en-US" sz="2000" dirty="0"/>
              <a:t>手数料の額</a:t>
            </a:r>
            <a:r>
              <a:rPr lang="ja-JP" altLang="en-US" sz="2000" dirty="0" smtClean="0"/>
              <a:t>（</a:t>
            </a:r>
            <a:r>
              <a:rPr lang="ja-JP" altLang="en-US" sz="2000" dirty="0"/>
              <a:t>行政機関等匿名加工情報</a:t>
            </a:r>
            <a:r>
              <a:rPr lang="ja-JP" altLang="en-US" sz="2000" dirty="0" smtClean="0"/>
              <a:t>）</a:t>
            </a:r>
            <a:endParaRPr lang="en-US" altLang="ja-JP" sz="2000" dirty="0" smtClean="0"/>
          </a:p>
          <a:p>
            <a:pPr marL="0" indent="0">
              <a:buNone/>
            </a:pPr>
            <a:r>
              <a:rPr lang="ja-JP" altLang="en-US" sz="2000" dirty="0" smtClean="0"/>
              <a:t>　　　政令で定める額を標準として手数料の額を条例で定める必要がある。　</a:t>
            </a:r>
            <a:endParaRPr lang="en-US" altLang="ja-JP" sz="2000" dirty="0"/>
          </a:p>
          <a:p>
            <a:pPr marL="0" indent="0">
              <a:buNone/>
            </a:pPr>
            <a:r>
              <a:rPr lang="ja-JP" altLang="en-US" sz="2000" dirty="0"/>
              <a:t>　　　　</a:t>
            </a:r>
            <a:r>
              <a:rPr lang="ja-JP" altLang="en-US" sz="2000" b="1" dirty="0"/>
              <a:t>行政機関等匿名加工情報</a:t>
            </a:r>
            <a:endParaRPr lang="en-US" altLang="ja-JP" sz="2000" b="1" dirty="0"/>
          </a:p>
          <a:p>
            <a:pPr marL="0" indent="0">
              <a:buNone/>
            </a:pPr>
            <a:r>
              <a:rPr lang="ja-JP" altLang="en-US" sz="2000" dirty="0"/>
              <a:t>　　　　　行政機関等が保有する個人情報を特定の個人を識別することができないように</a:t>
            </a:r>
            <a:endParaRPr lang="en-US" altLang="ja-JP" sz="2000" dirty="0"/>
          </a:p>
          <a:p>
            <a:pPr marL="0" indent="0">
              <a:buNone/>
            </a:pPr>
            <a:r>
              <a:rPr lang="ja-JP" altLang="en-US" sz="2000" dirty="0"/>
              <a:t>　　　　加工し、かつ、当該個人情報を復元できないようにした</a:t>
            </a:r>
            <a:r>
              <a:rPr lang="ja-JP" altLang="en-US" sz="2000" dirty="0" smtClean="0"/>
              <a:t>情報（</a:t>
            </a:r>
            <a:r>
              <a:rPr lang="ja-JP" altLang="en-US" sz="2000" dirty="0"/>
              <a:t>詳細について</a:t>
            </a:r>
            <a:r>
              <a:rPr lang="ja-JP" altLang="en-US" sz="2000" dirty="0" smtClean="0"/>
              <a:t>は参</a:t>
            </a:r>
            <a:endParaRPr lang="en-US" altLang="ja-JP" sz="2000" dirty="0" smtClean="0"/>
          </a:p>
          <a:p>
            <a:pPr marL="0" indent="0">
              <a:buNone/>
            </a:pPr>
            <a:r>
              <a:rPr lang="ja-JP" altLang="en-US" sz="2000" dirty="0"/>
              <a:t>　</a:t>
            </a:r>
            <a:r>
              <a:rPr lang="ja-JP" altLang="en-US" sz="2000" dirty="0" smtClean="0"/>
              <a:t>　　　考１参照）</a:t>
            </a:r>
            <a:endParaRPr lang="en-US" altLang="ja-JP" sz="2000" dirty="0"/>
          </a:p>
          <a:p>
            <a:pPr marL="0" indent="0">
              <a:buNone/>
            </a:pPr>
            <a:r>
              <a:rPr lang="ja-JP" altLang="en-US" sz="2000" dirty="0"/>
              <a:t>　</a:t>
            </a:r>
            <a:r>
              <a:rPr lang="ja-JP" altLang="en-US" sz="2000" dirty="0" smtClean="0"/>
              <a:t>　ア　根拠条文</a:t>
            </a:r>
            <a:endParaRPr lang="en-US" altLang="ja-JP" sz="2000" dirty="0" smtClean="0"/>
          </a:p>
          <a:p>
            <a:pPr marL="0" indent="0">
              <a:buNone/>
            </a:pPr>
            <a:r>
              <a:rPr lang="ja-JP" altLang="en-US" sz="2000" dirty="0"/>
              <a:t>　</a:t>
            </a:r>
            <a:endParaRPr lang="en-US" altLang="ja-JP" sz="2000" dirty="0" smtClean="0"/>
          </a:p>
        </p:txBody>
      </p:sp>
      <p:sp>
        <p:nvSpPr>
          <p:cNvPr id="7" name="角丸四角形 6"/>
          <p:cNvSpPr/>
          <p:nvPr/>
        </p:nvSpPr>
        <p:spPr>
          <a:xfrm>
            <a:off x="1920240" y="2186799"/>
            <a:ext cx="9433560" cy="155929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8" name="グループ化 7"/>
          <p:cNvGrpSpPr/>
          <p:nvPr/>
        </p:nvGrpSpPr>
        <p:grpSpPr>
          <a:xfrm>
            <a:off x="1776547" y="4151814"/>
            <a:ext cx="9577253" cy="2457991"/>
            <a:chOff x="1776547" y="4086498"/>
            <a:chExt cx="9129600" cy="2693123"/>
          </a:xfrm>
        </p:grpSpPr>
        <p:pic>
          <p:nvPicPr>
            <p:cNvPr id="12" name="図 11"/>
            <p:cNvPicPr>
              <a:picLocks noChangeAspect="1"/>
            </p:cNvPicPr>
            <p:nvPr/>
          </p:nvPicPr>
          <p:blipFill>
            <a:blip r:embed="rId7"/>
            <a:stretch>
              <a:fillRect/>
            </a:stretch>
          </p:blipFill>
          <p:spPr>
            <a:xfrm>
              <a:off x="1776547" y="4086498"/>
              <a:ext cx="9129600" cy="400750"/>
            </a:xfrm>
            <a:prstGeom prst="rect">
              <a:avLst/>
            </a:prstGeom>
          </p:spPr>
        </p:pic>
        <p:pic>
          <p:nvPicPr>
            <p:cNvPr id="13" name="図 12"/>
            <p:cNvPicPr>
              <a:picLocks noChangeAspect="1"/>
            </p:cNvPicPr>
            <p:nvPr/>
          </p:nvPicPr>
          <p:blipFill>
            <a:blip r:embed="rId8"/>
            <a:stretch>
              <a:fillRect/>
            </a:stretch>
          </p:blipFill>
          <p:spPr>
            <a:xfrm>
              <a:off x="1812547" y="4487248"/>
              <a:ext cx="9093600" cy="2292373"/>
            </a:xfrm>
            <a:prstGeom prst="rect">
              <a:avLst/>
            </a:prstGeom>
          </p:spPr>
        </p:pic>
      </p:grpSp>
    </p:spTree>
    <p:extLst>
      <p:ext uri="{BB962C8B-B14F-4D97-AF65-F5344CB8AC3E}">
        <p14:creationId xmlns:p14="http://schemas.microsoft.com/office/powerpoint/2010/main" val="538335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44270421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a:t>　</a:t>
            </a:r>
            <a:r>
              <a:rPr lang="ja-JP" altLang="en-US" sz="2000" dirty="0" smtClean="0"/>
              <a:t>　イ　現在の運用</a:t>
            </a:r>
            <a:endParaRPr lang="en-US" altLang="ja-JP" sz="2000" dirty="0" smtClean="0"/>
          </a:p>
          <a:p>
            <a:pPr marL="0" indent="0">
              <a:buNone/>
            </a:pPr>
            <a:r>
              <a:rPr lang="ja-JP" altLang="en-US" sz="2000" dirty="0"/>
              <a:t>　</a:t>
            </a:r>
            <a:r>
              <a:rPr lang="ja-JP" altLang="en-US" sz="2000" dirty="0" smtClean="0"/>
              <a:t>　　　行政機関等匿名加工情報に関する規定はない。</a:t>
            </a:r>
            <a:endParaRPr lang="en-US" altLang="ja-JP" sz="2000" dirty="0" smtClean="0"/>
          </a:p>
          <a:p>
            <a:pPr marL="0" indent="0">
              <a:buNone/>
            </a:pPr>
            <a:r>
              <a:rPr lang="ja-JP" altLang="en-US" sz="2000" dirty="0" smtClean="0"/>
              <a:t>　　ウ</a:t>
            </a:r>
            <a:r>
              <a:rPr lang="ja-JP" altLang="en-US" sz="2000" dirty="0"/>
              <a:t>　改正方針（例）</a:t>
            </a:r>
            <a:endParaRPr lang="en-US" altLang="ja-JP" sz="2000" dirty="0"/>
          </a:p>
          <a:p>
            <a:pPr marL="0" indent="0">
              <a:buNone/>
            </a:pPr>
            <a:r>
              <a:rPr lang="ja-JP" altLang="en-US" sz="2000" dirty="0"/>
              <a:t>　　　　・行政機関等匿名加工情報の提案の</a:t>
            </a:r>
            <a:r>
              <a:rPr lang="ja-JP" altLang="en-US" sz="2000" dirty="0" smtClean="0"/>
              <a:t>募集（以下「募集」という。）はせず、手数</a:t>
            </a:r>
            <a:endParaRPr lang="en-US" altLang="ja-JP" sz="2000" dirty="0" smtClean="0"/>
          </a:p>
          <a:p>
            <a:pPr marL="0" indent="0">
              <a:buNone/>
            </a:pPr>
            <a:r>
              <a:rPr lang="ja-JP" altLang="en-US" sz="2000" dirty="0"/>
              <a:t>　</a:t>
            </a:r>
            <a:r>
              <a:rPr lang="ja-JP" altLang="en-US" sz="2000" dirty="0" smtClean="0"/>
              <a:t>　　　料</a:t>
            </a:r>
            <a:r>
              <a:rPr lang="ja-JP" altLang="en-US" sz="2000" dirty="0"/>
              <a:t>の</a:t>
            </a:r>
            <a:r>
              <a:rPr lang="ja-JP" altLang="en-US" sz="2000" dirty="0" smtClean="0"/>
              <a:t>額は定めない。</a:t>
            </a:r>
            <a:endParaRPr lang="en-US" altLang="ja-JP" sz="2000" dirty="0"/>
          </a:p>
          <a:p>
            <a:pPr marL="0" indent="0">
              <a:buNone/>
            </a:pPr>
            <a:r>
              <a:rPr lang="ja-JP" altLang="en-US" sz="2000" dirty="0"/>
              <a:t>　　　　</a:t>
            </a:r>
            <a:r>
              <a:rPr lang="ja-JP" altLang="en-US" sz="2000" dirty="0" smtClean="0"/>
              <a:t>・募集はしないが、</a:t>
            </a:r>
            <a:r>
              <a:rPr lang="ja-JP" altLang="en-US" sz="2000" dirty="0"/>
              <a:t>手数料の額を</a:t>
            </a:r>
            <a:r>
              <a:rPr lang="ja-JP" altLang="en-US" sz="2000" dirty="0" smtClean="0"/>
              <a:t>定める。</a:t>
            </a:r>
            <a:endParaRPr lang="en-US" altLang="ja-JP" sz="2000" dirty="0" smtClean="0"/>
          </a:p>
          <a:p>
            <a:pPr marL="0" indent="0">
              <a:buNone/>
            </a:pPr>
            <a:r>
              <a:rPr lang="ja-JP" altLang="en-US" sz="2000" dirty="0"/>
              <a:t>　</a:t>
            </a:r>
            <a:r>
              <a:rPr lang="ja-JP" altLang="en-US" sz="2000" dirty="0" smtClean="0"/>
              <a:t>　　　・募集をし、</a:t>
            </a:r>
            <a:r>
              <a:rPr lang="ja-JP" altLang="en-US" sz="2000" dirty="0"/>
              <a:t>手数料の額を定める</a:t>
            </a:r>
            <a:r>
              <a:rPr lang="ja-JP" altLang="en-US" sz="2000" dirty="0" smtClean="0"/>
              <a:t>。</a:t>
            </a:r>
            <a:r>
              <a:rPr lang="ja-JP" altLang="en-US" sz="2000" dirty="0"/>
              <a:t>　</a:t>
            </a:r>
            <a:endParaRPr lang="en-US" altLang="ja-JP" sz="2000" dirty="0"/>
          </a:p>
          <a:p>
            <a:pPr marL="0" indent="0">
              <a:buNone/>
            </a:pPr>
            <a:r>
              <a:rPr lang="ja-JP" altLang="en-US" sz="2000" dirty="0"/>
              <a:t>　　</a:t>
            </a:r>
            <a:r>
              <a:rPr lang="ja-JP" altLang="en-US" sz="2000" dirty="0" smtClean="0"/>
              <a:t>　　　</a:t>
            </a:r>
            <a:endParaRPr lang="en-US" altLang="ja-JP" sz="2000" dirty="0" smtClean="0"/>
          </a:p>
        </p:txBody>
      </p:sp>
    </p:spTree>
    <p:extLst>
      <p:ext uri="{BB962C8B-B14F-4D97-AF65-F5344CB8AC3E}">
        <p14:creationId xmlns:p14="http://schemas.microsoft.com/office/powerpoint/2010/main" val="420249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47997954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kumimoji="1" lang="ja-JP" altLang="en-US" sz="2000" dirty="0" smtClean="0"/>
              <a:t>２　法の規定により、必要に応じて条例で定めることができる事項</a:t>
            </a:r>
            <a:endParaRPr kumimoji="1" lang="en-US" altLang="ja-JP" sz="2000" dirty="0" smtClean="0"/>
          </a:p>
          <a:p>
            <a:pPr marL="0" indent="0">
              <a:buNone/>
            </a:pPr>
            <a:r>
              <a:rPr lang="ja-JP" altLang="en-US" sz="2000" dirty="0"/>
              <a:t>　</a:t>
            </a:r>
            <a:r>
              <a:rPr lang="ja-JP" altLang="en-US" sz="2000" dirty="0" smtClean="0"/>
              <a:t>⑴　条例要配慮個人情報</a:t>
            </a:r>
            <a:endParaRPr lang="en-US" altLang="ja-JP" sz="2000" dirty="0" smtClean="0"/>
          </a:p>
          <a:p>
            <a:pPr marL="0" indent="0">
              <a:buNone/>
            </a:pPr>
            <a:r>
              <a:rPr kumimoji="1" lang="ja-JP" altLang="en-US" sz="2000" dirty="0"/>
              <a:t>　</a:t>
            </a:r>
            <a:r>
              <a:rPr kumimoji="1" lang="ja-JP" altLang="en-US" sz="2000" dirty="0" smtClean="0"/>
              <a:t>　　法で定める要配慮個人情報以外で、地域の実情等に応じて、条例により不当な差別</a:t>
            </a:r>
            <a:endParaRPr kumimoji="1" lang="en-US" altLang="ja-JP" sz="2000" dirty="0" smtClean="0"/>
          </a:p>
          <a:p>
            <a:pPr marL="0" indent="0">
              <a:buNone/>
            </a:pPr>
            <a:r>
              <a:rPr lang="ja-JP" altLang="en-US" sz="2000" dirty="0"/>
              <a:t>　</a:t>
            </a:r>
            <a:r>
              <a:rPr lang="ja-JP" altLang="en-US" sz="2000" dirty="0" smtClean="0"/>
              <a:t>　</a:t>
            </a:r>
            <a:r>
              <a:rPr kumimoji="1" lang="ja-JP" altLang="en-US" sz="2000" dirty="0" smtClean="0"/>
              <a:t>等の不利益が生じないよう配慮を要する個人情報を定めることができる。</a:t>
            </a:r>
            <a:endParaRPr kumimoji="1" lang="en-US" altLang="ja-JP" sz="2000" dirty="0" smtClean="0"/>
          </a:p>
          <a:p>
            <a:pPr marL="0" indent="0">
              <a:buNone/>
            </a:pPr>
            <a:r>
              <a:rPr lang="ja-JP" altLang="en-US" sz="2000" dirty="0"/>
              <a:t>　</a:t>
            </a:r>
            <a:r>
              <a:rPr lang="ja-JP" altLang="en-US" sz="2000" dirty="0" smtClean="0"/>
              <a:t>　　　</a:t>
            </a:r>
            <a:r>
              <a:rPr lang="ja-JP" altLang="en-US" sz="2000" b="1" dirty="0" smtClean="0"/>
              <a:t>要配慮個人情報</a:t>
            </a:r>
            <a:endParaRPr lang="en-US" altLang="ja-JP" sz="2000" b="1" dirty="0" smtClean="0"/>
          </a:p>
          <a:p>
            <a:pPr marL="0" indent="0">
              <a:buNone/>
            </a:pPr>
            <a:r>
              <a:rPr kumimoji="1" lang="ja-JP" altLang="en-US" sz="2000" b="1" dirty="0"/>
              <a:t>　</a:t>
            </a:r>
            <a:r>
              <a:rPr kumimoji="1" lang="ja-JP" altLang="en-US" sz="2000" b="1" dirty="0" smtClean="0"/>
              <a:t>　　　　</a:t>
            </a:r>
            <a:r>
              <a:rPr kumimoji="1" lang="ja-JP" altLang="en-US" sz="2000" dirty="0" smtClean="0"/>
              <a:t>人種、信条、社会的身分、病歴、犯罪の経歴、犯罪により害を被った事実その</a:t>
            </a:r>
            <a:endParaRPr kumimoji="1" lang="en-US" altLang="ja-JP" sz="2000" dirty="0" smtClean="0"/>
          </a:p>
          <a:p>
            <a:pPr marL="0" indent="0">
              <a:buNone/>
            </a:pPr>
            <a:r>
              <a:rPr lang="ja-JP" altLang="en-US" sz="2000" dirty="0"/>
              <a:t>　</a:t>
            </a:r>
            <a:r>
              <a:rPr lang="ja-JP" altLang="en-US" sz="2000" dirty="0" smtClean="0"/>
              <a:t>　　　</a:t>
            </a:r>
            <a:r>
              <a:rPr lang="ja-JP" altLang="en-US" sz="2000" dirty="0"/>
              <a:t>他の不当な</a:t>
            </a:r>
            <a:r>
              <a:rPr lang="ja-JP" altLang="en-US" sz="2000" dirty="0" smtClean="0"/>
              <a:t>差別等</a:t>
            </a:r>
            <a:r>
              <a:rPr lang="ja-JP" altLang="en-US" sz="2000" dirty="0"/>
              <a:t>の不利益が生じないよう配慮を要する個人</a:t>
            </a:r>
            <a:r>
              <a:rPr lang="ja-JP" altLang="en-US" sz="2000" dirty="0" smtClean="0"/>
              <a:t>情報</a:t>
            </a:r>
            <a:endParaRPr lang="en-US" altLang="ja-JP" sz="2000" dirty="0" smtClean="0"/>
          </a:p>
          <a:p>
            <a:pPr marL="0" indent="0">
              <a:buNone/>
            </a:pPr>
            <a:r>
              <a:rPr lang="ja-JP" altLang="en-US" sz="2000" dirty="0"/>
              <a:t>　　ア　根拠条文</a:t>
            </a:r>
            <a:endParaRPr lang="en-US" altLang="ja-JP" sz="2000" dirty="0"/>
          </a:p>
          <a:p>
            <a:pPr marL="0" indent="0">
              <a:buNone/>
            </a:pPr>
            <a:endParaRPr kumimoji="1" lang="ja-JP" altLang="en-US" sz="2000" dirty="0"/>
          </a:p>
        </p:txBody>
      </p:sp>
      <p:sp>
        <p:nvSpPr>
          <p:cNvPr id="4" name="角丸四角形 3"/>
          <p:cNvSpPr/>
          <p:nvPr/>
        </p:nvSpPr>
        <p:spPr>
          <a:xfrm>
            <a:off x="1920240" y="3012532"/>
            <a:ext cx="9433560" cy="11625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6" name="グループ化 5"/>
          <p:cNvGrpSpPr/>
          <p:nvPr/>
        </p:nvGrpSpPr>
        <p:grpSpPr>
          <a:xfrm>
            <a:off x="1759800" y="4583973"/>
            <a:ext cx="9594000" cy="1876654"/>
            <a:chOff x="1776546" y="1840773"/>
            <a:chExt cx="9594000" cy="1876654"/>
          </a:xfrm>
        </p:grpSpPr>
        <p:pic>
          <p:nvPicPr>
            <p:cNvPr id="7" name="図 6"/>
            <p:cNvPicPr>
              <a:picLocks noChangeAspect="1"/>
            </p:cNvPicPr>
            <p:nvPr/>
          </p:nvPicPr>
          <p:blipFill>
            <a:blip r:embed="rId7"/>
            <a:stretch>
              <a:fillRect/>
            </a:stretch>
          </p:blipFill>
          <p:spPr>
            <a:xfrm>
              <a:off x="1776546" y="1840773"/>
              <a:ext cx="9594000" cy="366401"/>
            </a:xfrm>
            <a:prstGeom prst="rect">
              <a:avLst/>
            </a:prstGeom>
          </p:spPr>
        </p:pic>
        <p:pic>
          <p:nvPicPr>
            <p:cNvPr id="8" name="図 7"/>
            <p:cNvPicPr>
              <a:picLocks noChangeAspect="1"/>
            </p:cNvPicPr>
            <p:nvPr/>
          </p:nvPicPr>
          <p:blipFill>
            <a:blip r:embed="rId8"/>
            <a:stretch>
              <a:fillRect/>
            </a:stretch>
          </p:blipFill>
          <p:spPr>
            <a:xfrm>
              <a:off x="1802401" y="2206534"/>
              <a:ext cx="9551399" cy="1510893"/>
            </a:xfrm>
            <a:prstGeom prst="rect">
              <a:avLst/>
            </a:prstGeom>
          </p:spPr>
        </p:pic>
      </p:grpSp>
    </p:spTree>
    <p:extLst>
      <p:ext uri="{BB962C8B-B14F-4D97-AF65-F5344CB8AC3E}">
        <p14:creationId xmlns:p14="http://schemas.microsoft.com/office/powerpoint/2010/main" val="1938865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479979541"/>
              </p:ext>
            </p:extLst>
          </p:nvPr>
        </p:nvGraphicFramePr>
        <p:xfrm>
          <a:off x="838200" y="365126"/>
          <a:ext cx="10515600" cy="875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コンテンツ プレースホルダー 2"/>
          <p:cNvSpPr>
            <a:spLocks noGrp="1"/>
          </p:cNvSpPr>
          <p:nvPr>
            <p:ph idx="1"/>
          </p:nvPr>
        </p:nvSpPr>
        <p:spPr>
          <a:xfrm>
            <a:off x="942703" y="1410788"/>
            <a:ext cx="10515600" cy="5199017"/>
          </a:xfrm>
        </p:spPr>
        <p:txBody>
          <a:bodyPr>
            <a:normAutofit/>
          </a:bodyPr>
          <a:lstStyle/>
          <a:p>
            <a:pPr marL="0" indent="0">
              <a:buNone/>
            </a:pPr>
            <a:r>
              <a:rPr lang="ja-JP" altLang="en-US" sz="2000" dirty="0" smtClean="0"/>
              <a:t>　　イ　現在の運用</a:t>
            </a:r>
            <a:endParaRPr lang="en-US" altLang="ja-JP" sz="2000" dirty="0" smtClean="0"/>
          </a:p>
          <a:p>
            <a:pPr marL="0" indent="0">
              <a:buNone/>
            </a:pPr>
            <a:r>
              <a:rPr lang="ja-JP" altLang="en-US" sz="2000" dirty="0"/>
              <a:t>　</a:t>
            </a:r>
            <a:r>
              <a:rPr lang="ja-JP" altLang="en-US" sz="2000" dirty="0" smtClean="0"/>
              <a:t>　　　現在の条例は、法を根拠としない市独自の条例であることから条例要配慮個人情</a:t>
            </a:r>
            <a:endParaRPr lang="en-US" altLang="ja-JP" sz="2000" dirty="0" smtClean="0"/>
          </a:p>
          <a:p>
            <a:pPr marL="0" indent="0" eaLnBrk="0" hangingPunct="0">
              <a:buNone/>
            </a:pPr>
            <a:r>
              <a:rPr lang="ja-JP" altLang="en-US" sz="2000" dirty="0"/>
              <a:t>　</a:t>
            </a:r>
            <a:r>
              <a:rPr lang="ja-JP" altLang="en-US" sz="2000" dirty="0" smtClean="0"/>
              <a:t>　　報に関する規定はないが、要配慮個人情報は、法と同様の内容の規定が存在する（</a:t>
            </a:r>
            <a:endParaRPr lang="en-US" altLang="ja-JP" sz="2000" dirty="0" smtClean="0"/>
          </a:p>
          <a:p>
            <a:pPr marL="0" indent="0" eaLnBrk="0" hangingPunct="0">
              <a:buNone/>
            </a:pPr>
            <a:r>
              <a:rPr lang="ja-JP" altLang="en-US" sz="2000" dirty="0"/>
              <a:t>　</a:t>
            </a:r>
            <a:r>
              <a:rPr lang="ja-JP" altLang="en-US" sz="2000" dirty="0" smtClean="0"/>
              <a:t>　　条例第第２条第３号）。</a:t>
            </a:r>
            <a:endParaRPr lang="en-US" altLang="ja-JP" sz="2000" dirty="0" smtClean="0"/>
          </a:p>
          <a:p>
            <a:pPr marL="0" indent="0">
              <a:buNone/>
            </a:pPr>
            <a:r>
              <a:rPr lang="ja-JP" altLang="en-US" sz="2000" dirty="0"/>
              <a:t>　</a:t>
            </a:r>
            <a:r>
              <a:rPr lang="ja-JP" altLang="en-US" sz="2000" dirty="0" smtClean="0"/>
              <a:t>　ウ　</a:t>
            </a:r>
            <a:r>
              <a:rPr lang="ja-JP" altLang="en-US" sz="2000" dirty="0"/>
              <a:t>改正方針（例</a:t>
            </a:r>
            <a:r>
              <a:rPr lang="ja-JP" altLang="en-US" sz="2000" dirty="0" smtClean="0"/>
              <a:t>）</a:t>
            </a:r>
            <a:endParaRPr lang="en-US" altLang="ja-JP" sz="2000" dirty="0" smtClean="0"/>
          </a:p>
          <a:p>
            <a:pPr marL="0" indent="0">
              <a:buNone/>
            </a:pPr>
            <a:r>
              <a:rPr lang="ja-JP" altLang="en-US" sz="2000" dirty="0"/>
              <a:t>　</a:t>
            </a:r>
            <a:r>
              <a:rPr lang="ja-JP" altLang="en-US" sz="2000" dirty="0" smtClean="0"/>
              <a:t>　　　・白岡市の地域特性に応じた条例</a:t>
            </a:r>
            <a:r>
              <a:rPr lang="ja-JP" altLang="en-US" sz="2000" dirty="0"/>
              <a:t>要配慮個人</a:t>
            </a:r>
            <a:r>
              <a:rPr lang="ja-JP" altLang="en-US" sz="2000" dirty="0" smtClean="0"/>
              <a:t>情報を定める。</a:t>
            </a:r>
            <a:endParaRPr lang="en-US" altLang="ja-JP" sz="2000" dirty="0" smtClean="0"/>
          </a:p>
          <a:p>
            <a:pPr marL="0" indent="0">
              <a:buNone/>
            </a:pPr>
            <a:r>
              <a:rPr lang="ja-JP" altLang="en-US" sz="2000" dirty="0"/>
              <a:t>　</a:t>
            </a:r>
            <a:r>
              <a:rPr lang="ja-JP" altLang="en-US" sz="2000" dirty="0" smtClean="0"/>
              <a:t>　　　・条例要配慮個人情報を定めない。</a:t>
            </a:r>
            <a:endParaRPr lang="en-US" altLang="ja-JP" sz="2000" dirty="0" smtClean="0"/>
          </a:p>
          <a:p>
            <a:pPr marL="0" indent="0">
              <a:buNone/>
            </a:pPr>
            <a:r>
              <a:rPr lang="ja-JP" altLang="en-US" sz="2000" dirty="0" smtClean="0"/>
              <a:t>　　　　　　　</a:t>
            </a:r>
            <a:endParaRPr kumimoji="1" lang="ja-JP" altLang="en-US" sz="2000" dirty="0"/>
          </a:p>
        </p:txBody>
      </p:sp>
    </p:spTree>
    <p:extLst>
      <p:ext uri="{BB962C8B-B14F-4D97-AF65-F5344CB8AC3E}">
        <p14:creationId xmlns:p14="http://schemas.microsoft.com/office/powerpoint/2010/main" val="180450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2042</TotalTime>
  <Words>3585</Words>
  <Application>Microsoft Office PowerPoint</Application>
  <PresentationFormat>ワイド画面</PresentationFormat>
  <Paragraphs>231</Paragraphs>
  <Slides>21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21</vt:i4>
      </vt:variant>
    </vt:vector>
  </HeadingPairs>
  <TitlesOfParts>
    <vt:vector size="25"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Administrator</cp:lastModifiedBy>
  <cp:revision>115</cp:revision>
  <cp:lastPrinted>2022-10-07T00:06:17Z</cp:lastPrinted>
  <dcterms:created xsi:type="dcterms:W3CDTF">2022-09-02T11:24:20Z</dcterms:created>
  <dcterms:modified xsi:type="dcterms:W3CDTF">2022-10-07T00:18:43Z</dcterms:modified>
</cp:coreProperties>
</file>