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807200" cy="9939338"/>
  <p:defaultTextStyle>
    <a:defPPr>
      <a:defRPr lang="ja-JP"/>
    </a:defPPr>
    <a:lvl1pPr marL="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2412" y="-23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4" cy="229215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9630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63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11436" y="571801"/>
            <a:ext cx="1275964" cy="1216374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3548" y="571801"/>
            <a:ext cx="3701869" cy="1216374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13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879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8" y="6871500"/>
            <a:ext cx="6427074" cy="212382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8" y="4532321"/>
            <a:ext cx="6427074" cy="233918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967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83548" y="3326836"/>
            <a:ext cx="2488916" cy="940870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98485" y="3326836"/>
            <a:ext cx="2488916" cy="940870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744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4" y="2393639"/>
            <a:ext cx="3340871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4" y="3391194"/>
            <a:ext cx="3340871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41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79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42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4" cy="181193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4" y="425757"/>
            <a:ext cx="4226957" cy="91265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4" cy="731458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23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485381"/>
            <a:ext cx="4536758" cy="8836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8369073"/>
            <a:ext cx="4536758" cy="125498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495129"/>
            <a:ext cx="6805137" cy="7057149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759FA-9B6D-4FA1-9E20-723FDC874DB9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199"/>
            <a:ext cx="2394400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5" y="9911199"/>
            <a:ext cx="1764295" cy="569324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F7506-052D-4C18-9A90-2C1DD6EC9C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0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17898" y="364747"/>
            <a:ext cx="6764596" cy="589465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spcCol="0" rtlCol="0" anchor="ctr"/>
          <a:lstStyle/>
          <a:p>
            <a:pPr>
              <a:lnSpc>
                <a:spcPts val="1800"/>
              </a:lnSpc>
            </a:pPr>
            <a:r>
              <a:rPr kumimoji="1" lang="ja-JP" altLang="en-US" sz="10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kumimoji="1" lang="ja-JP" altLang="en-US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   　　　     　　                      さく </a:t>
            </a:r>
            <a:r>
              <a:rPr kumimoji="1" lang="ja-JP" altLang="en-US" sz="9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せい</a:t>
            </a:r>
            <a:endParaRPr kumimoji="1" lang="en-US" altLang="ja-JP" sz="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lnSpc>
                <a:spcPts val="1800"/>
              </a:lnSpc>
            </a:pPr>
            <a:r>
              <a:rPr kumimoji="1"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マイ・タイムライン作成のためのチェックシート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4688" y="1554065"/>
            <a:ext cx="5799247" cy="490045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  　　　 　す　　　　　　　　　　　ばしょ　　　 しんすいしん</a:t>
            </a:r>
            <a:endParaRPr lang="en-US" altLang="ja-JP" sz="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500"/>
              </a:lnSpc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◇あなたの住んでいる場所の浸水深は？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4688" y="2825914"/>
            <a:ext cx="5799247" cy="490045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 　  　す　　　　　　　　　　　ばしょ　　　しんすい  けいぞく　じかん</a:t>
            </a:r>
            <a:endParaRPr lang="en-US" altLang="ja-JP" sz="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500"/>
              </a:lnSpc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◇あなたの住んでいる場所の浸水継続時間は？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84689" y="4050556"/>
            <a:ext cx="6429540" cy="490045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  　 　す　　　　　　　　　　　ばしょ　　　  かお</a:t>
            </a:r>
            <a:r>
              <a:rPr lang="ja-JP" altLang="en-US" sz="7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</a:t>
            </a: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とうかい とう  はんらん そうてい   くいき</a:t>
            </a:r>
            <a:endParaRPr lang="en-US" altLang="ja-JP" sz="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500"/>
              </a:lnSpc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◇あなたの住んでいる場所は家屋倒壊等氾濫想定区域ですか？</a:t>
            </a:r>
          </a:p>
        </p:txBody>
      </p:sp>
      <p:cxnSp>
        <p:nvCxnSpPr>
          <p:cNvPr id="15" name="直線コネクタ 14"/>
          <p:cNvCxnSpPr/>
          <p:nvPr/>
        </p:nvCxnSpPr>
        <p:spPr>
          <a:xfrm>
            <a:off x="1130848" y="2396158"/>
            <a:ext cx="4370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1130848" y="3735704"/>
            <a:ext cx="4370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885268" y="4635114"/>
            <a:ext cx="3644636" cy="351546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□　はい　　　□　いいえ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323401" y="1531476"/>
            <a:ext cx="6659490" cy="3806399"/>
            <a:chOff x="287377" y="6273003"/>
            <a:chExt cx="6926233" cy="3806399"/>
          </a:xfrm>
        </p:grpSpPr>
        <p:sp>
          <p:nvSpPr>
            <p:cNvPr id="19" name="1 つの角を切り取った四角形 18"/>
            <p:cNvSpPr/>
            <p:nvPr/>
          </p:nvSpPr>
          <p:spPr>
            <a:xfrm>
              <a:off x="287377" y="6273003"/>
              <a:ext cx="6926233" cy="3806399"/>
            </a:xfrm>
            <a:prstGeom prst="snip1Rect">
              <a:avLst>
                <a:gd name="adj" fmla="val 10256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spcCol="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直角三角形 19"/>
            <p:cNvSpPr/>
            <p:nvPr/>
          </p:nvSpPr>
          <p:spPr>
            <a:xfrm>
              <a:off x="6808148" y="6273003"/>
              <a:ext cx="405462" cy="396000"/>
            </a:xfrm>
            <a:prstGeom prst="rtTriangle">
              <a:avLst/>
            </a:prstGeom>
            <a:solidFill>
              <a:srgbClr val="CCECFF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spcCol="0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正方形/長方形 20"/>
          <p:cNvSpPr/>
          <p:nvPr/>
        </p:nvSpPr>
        <p:spPr>
          <a:xfrm>
            <a:off x="324248" y="1026220"/>
            <a:ext cx="3701569" cy="421047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spcCol="0" rtlCol="0" anchor="ctr"/>
          <a:lstStyle/>
          <a:p>
            <a:pPr>
              <a:lnSpc>
                <a:spcPts val="1600"/>
              </a:lnSpc>
            </a:pPr>
            <a:r>
              <a:rPr lang="ja-JP" altLang="en-US" sz="1000" b="1" dirty="0">
                <a:solidFill>
                  <a:srgbClr val="0033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800" b="1" dirty="0">
                <a:solidFill>
                  <a:srgbClr val="0033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</a:t>
            </a:r>
            <a:r>
              <a:rPr lang="ja-JP" altLang="en-US" sz="700" b="1" dirty="0">
                <a:solidFill>
                  <a:srgbClr val="0033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こう ずい  しん  すい そう  てい　 く　いき   ず</a:t>
            </a:r>
            <a:endParaRPr kumimoji="1" lang="en-US" altLang="ja-JP" sz="700" b="1" dirty="0">
              <a:solidFill>
                <a:srgbClr val="003399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lnSpc>
                <a:spcPts val="1600"/>
              </a:lnSpc>
            </a:pPr>
            <a:r>
              <a:rPr kumimoji="1" lang="ja-JP" altLang="en-US" sz="1800" b="1" dirty="0">
                <a:solidFill>
                  <a:srgbClr val="003399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洪水浸水想定区域図でチェック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323400" y="6724877"/>
            <a:ext cx="6659490" cy="3662383"/>
            <a:chOff x="396630" y="6724877"/>
            <a:chExt cx="6764595" cy="3662383"/>
          </a:xfrm>
        </p:grpSpPr>
        <p:sp>
          <p:nvSpPr>
            <p:cNvPr id="22" name="1 つの角を切り取った四角形 21"/>
            <p:cNvSpPr/>
            <p:nvPr/>
          </p:nvSpPr>
          <p:spPr>
            <a:xfrm>
              <a:off x="396630" y="6724877"/>
              <a:ext cx="6764595" cy="3662383"/>
            </a:xfrm>
            <a:prstGeom prst="snip1Rect">
              <a:avLst>
                <a:gd name="adj" fmla="val 10256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spcCol="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直角三角形 22"/>
            <p:cNvSpPr/>
            <p:nvPr/>
          </p:nvSpPr>
          <p:spPr>
            <a:xfrm>
              <a:off x="6765225" y="6724877"/>
              <a:ext cx="396000" cy="396000"/>
            </a:xfrm>
            <a:prstGeom prst="rt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4306" tIns="52153" rIns="104306" bIns="52153" spcCol="0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" name="正方形/長方形 23"/>
          <p:cNvSpPr/>
          <p:nvPr/>
        </p:nvSpPr>
        <p:spPr>
          <a:xfrm>
            <a:off x="324247" y="6219621"/>
            <a:ext cx="3701570" cy="4210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spcCol="0" rtlCol="0" anchor="ctr"/>
          <a:lstStyle/>
          <a:p>
            <a:pPr>
              <a:lnSpc>
                <a:spcPts val="1600"/>
              </a:lnSpc>
            </a:pPr>
            <a:r>
              <a:rPr kumimoji="1" lang="ja-JP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</a:t>
            </a:r>
            <a:r>
              <a:rPr kumimoji="1" lang="ja-JP" altLang="en-US" sz="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かてい　　　 じょうきょう</a:t>
            </a:r>
            <a:endParaRPr kumimoji="1" lang="en-US" altLang="ja-JP" sz="700" b="1" dirty="0">
              <a:solidFill>
                <a:schemeClr val="tx1">
                  <a:lumMod val="85000"/>
                  <a:lumOff val="1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lnSpc>
                <a:spcPts val="1600"/>
              </a:lnSpc>
            </a:pPr>
            <a:r>
              <a:rPr kumimoji="1" lang="ja-JP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家庭の状況チェック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6955" y="7455838"/>
            <a:ext cx="6175888" cy="464397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5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　　　　　　</a:t>
            </a:r>
            <a:r>
              <a:rPr lang="ja-JP" altLang="en-US" sz="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あり</a:t>
            </a:r>
            <a:endParaRPr lang="en-US" altLang="ja-JP" sz="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ペット</a:t>
            </a: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	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□有（　　　　　　　　　　　　　　　　　　　　）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16955" y="8052808"/>
            <a:ext cx="6175888" cy="464397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7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じびょう</a:t>
            </a: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やく　</a:t>
            </a:r>
            <a:r>
              <a:rPr lang="ja-JP" altLang="en-US" sz="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あり</a:t>
            </a:r>
            <a:endParaRPr lang="en-US" altLang="ja-JP" sz="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持病薬</a:t>
            </a: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	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□有（　　　　　　　　　　　　　　　　　　　　）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89337" y="9492967"/>
            <a:ext cx="6175888" cy="823470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しんせき　　　　　  ひなん　       う  　　　い　　　　　　　　　　　　　</a:t>
            </a:r>
            <a:r>
              <a:rPr lang="ja-JP" altLang="en-US" sz="7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ばしょ</a:t>
            </a:r>
            <a:endParaRPr lang="en-US" altLang="ja-JP" sz="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親戚など避難を受け入れてくれる場所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  　　あり</a:t>
            </a:r>
            <a:endParaRPr lang="en-US" altLang="ja-JP" sz="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	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□有（　　　　　　　　　　　　　　　　　　　　）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6955" y="8649777"/>
            <a:ext cx="6175888" cy="823470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ひなん　　　  しえん　　 　ひつよう　　  ひと　　  こうれいしゃ　　  しょう　　　 　しゃ　　  </a:t>
            </a:r>
            <a:r>
              <a:rPr lang="ja-JP" altLang="en-US" sz="7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にゅう</a:t>
            </a: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ようじ　　　  にんぷ</a:t>
            </a:r>
            <a:endParaRPr lang="en-US" altLang="ja-JP" sz="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避難に支援が必要な人（高齢者、障がい者、乳幼児、妊婦 ）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  　　あり</a:t>
            </a:r>
            <a:endParaRPr lang="en-US" altLang="ja-JP" sz="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	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□有（　　　　　　　　　　　　　　　　　　　　）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6955" y="6858868"/>
            <a:ext cx="6175888" cy="464397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くるま</a:t>
            </a:r>
            <a:r>
              <a:rPr lang="ja-JP" altLang="en-US" sz="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 　　　　　　　　あり</a:t>
            </a:r>
            <a:endParaRPr lang="en-US" altLang="ja-JP" sz="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車</a:t>
            </a: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	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□有（　　　　　　　　　　　　　　　　　　　　）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31" name="表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038685"/>
              </p:ext>
            </p:extLst>
          </p:nvPr>
        </p:nvGraphicFramePr>
        <p:xfrm>
          <a:off x="324249" y="5442135"/>
          <a:ext cx="5155922" cy="6246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1450">
                  <a:extLst>
                    <a:ext uri="{9D8B030D-6E8A-4147-A177-3AD203B41FA5}">
                      <a16:colId xmlns:a16="http://schemas.microsoft.com/office/drawing/2014/main" val="2712700302"/>
                    </a:ext>
                  </a:extLst>
                </a:gridCol>
                <a:gridCol w="3014472">
                  <a:extLst>
                    <a:ext uri="{9D8B030D-6E8A-4147-A177-3AD203B41FA5}">
                      <a16:colId xmlns:a16="http://schemas.microsoft.com/office/drawing/2014/main" val="3034309014"/>
                    </a:ext>
                  </a:extLst>
                </a:gridCol>
              </a:tblGrid>
              <a:tr h="624645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aseline="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 </a:t>
                      </a:r>
                      <a:r>
                        <a:rPr kumimoji="1" lang="ja-JP" altLang="en-US" sz="6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こくどこうつうしょうかんとうちほうせい</a:t>
                      </a:r>
                      <a:r>
                        <a:rPr kumimoji="1" lang="ja-JP" altLang="en-US" sz="600" dirty="0" err="1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びきょく</a:t>
                      </a:r>
                      <a:endParaRPr kumimoji="1" lang="en-US" altLang="ja-JP" sz="6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l"/>
                      <a:r>
                        <a:rPr kumimoji="1" lang="ja-JP" altLang="en-US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国土交通省関東地方整備局ホームページ</a:t>
                      </a:r>
                      <a:endParaRPr kumimoji="1" lang="en-US" altLang="ja-JP" sz="12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http://www.ktr.mlit.go.jp/river/bousai/river_bousai00000081.html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386062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744"/>
          <a:stretch/>
        </p:blipFill>
        <p:spPr bwMode="auto">
          <a:xfrm>
            <a:off x="6291348" y="5541805"/>
            <a:ext cx="977911" cy="8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角丸四角形吹き出し 2"/>
          <p:cNvSpPr/>
          <p:nvPr/>
        </p:nvSpPr>
        <p:spPr>
          <a:xfrm>
            <a:off x="5508449" y="4749717"/>
            <a:ext cx="1760810" cy="605314"/>
          </a:xfrm>
          <a:prstGeom prst="wedgeRoundRectCallout">
            <a:avLst>
              <a:gd name="adj1" fmla="val 25533"/>
              <a:gd name="adj2" fmla="val 744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こうずいしんすいそうてい く  いき </a:t>
            </a:r>
            <a:r>
              <a:rPr lang="ja-JP" altLang="en-US" sz="6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ず</a:t>
            </a:r>
            <a:endParaRPr lang="en-US" altLang="ja-JP" sz="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洪水</a:t>
            </a:r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浸水想定区域図</a:t>
            </a:r>
            <a:endParaRPr kumimoji="1"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をみてみましょう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901417" y="2044612"/>
            <a:ext cx="823430" cy="351546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</a:t>
            </a: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884542" y="3267544"/>
            <a:ext cx="823430" cy="464397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ja-JP" altLang="en-US" sz="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じかん</a:t>
            </a:r>
            <a:endParaRPr lang="en-US" altLang="ja-JP" sz="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lnSpc>
                <a:spcPts val="1400"/>
              </a:lnSpc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時間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552179" y="5982722"/>
            <a:ext cx="8923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QR</a:t>
            </a: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コード</a:t>
            </a:r>
          </a:p>
        </p:txBody>
      </p:sp>
      <p:pic>
        <p:nvPicPr>
          <p:cNvPr id="2" name="Picture 2" descr="C:\Users\kn0191\Downloads\QR_Code156948178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098" y="5385622"/>
            <a:ext cx="656643" cy="65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757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57</Words>
  <Application>Microsoft Office PowerPoint</Application>
  <PresentationFormat>ユーザー設定</PresentationFormat>
  <Paragraphs>37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Mizukoshi</dc:creator>
  <cp:lastModifiedBy>益子　拓磨</cp:lastModifiedBy>
  <cp:revision>29</cp:revision>
  <cp:lastPrinted>2020-02-10T07:57:52Z</cp:lastPrinted>
  <dcterms:created xsi:type="dcterms:W3CDTF">2017-08-04T12:33:49Z</dcterms:created>
  <dcterms:modified xsi:type="dcterms:W3CDTF">2020-03-10T02:35:52Z</dcterms:modified>
</cp:coreProperties>
</file>