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561263" cy="10693400"/>
  <p:notesSz cx="6807200" cy="9939338"/>
  <p:defaultTextStyle>
    <a:defPPr>
      <a:defRPr lang="ja-JP"/>
    </a:defPPr>
    <a:lvl1pPr marL="0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528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3056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584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6112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7640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9168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50696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2224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>
          <p15:clr>
            <a:srgbClr val="A4A3A4"/>
          </p15:clr>
        </p15:guide>
        <p15:guide id="2" pos="238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3399"/>
    <a:srgbClr val="CCECFF"/>
    <a:srgbClr val="99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100" d="100"/>
          <a:sy n="100" d="100"/>
        </p:scale>
        <p:origin x="2412" y="-234"/>
      </p:cViewPr>
      <p:guideLst>
        <p:guide orient="horz" pos="3368"/>
        <p:guide pos="238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7095" y="3321887"/>
            <a:ext cx="6427074" cy="2292150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4190" y="6059593"/>
            <a:ext cx="5292884" cy="273275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15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30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5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61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6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91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506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22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96302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4634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111436" y="571801"/>
            <a:ext cx="1275964" cy="12163743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83548" y="571801"/>
            <a:ext cx="3701869" cy="12163743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61341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18798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7288" y="6871500"/>
            <a:ext cx="6427074" cy="2123828"/>
          </a:xfrm>
        </p:spPr>
        <p:txBody>
          <a:bodyPr anchor="t"/>
          <a:lstStyle>
            <a:lvl1pPr algn="l">
              <a:defRPr sz="46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97288" y="4532321"/>
            <a:ext cx="6427074" cy="2339180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1528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4305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6458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8611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0764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2916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5069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7222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49672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83548" y="3326836"/>
            <a:ext cx="2488916" cy="9408708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898485" y="3326836"/>
            <a:ext cx="2488916" cy="9408708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27449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3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064" y="2393639"/>
            <a:ext cx="3340871" cy="997555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528" indent="0">
              <a:buNone/>
              <a:defRPr sz="2300" b="1"/>
            </a:lvl2pPr>
            <a:lvl3pPr marL="1043056" indent="0">
              <a:buNone/>
              <a:defRPr sz="2100" b="1"/>
            </a:lvl3pPr>
            <a:lvl4pPr marL="1564584" indent="0">
              <a:buNone/>
              <a:defRPr sz="1800" b="1"/>
            </a:lvl4pPr>
            <a:lvl5pPr marL="2086112" indent="0">
              <a:buNone/>
              <a:defRPr sz="1800" b="1"/>
            </a:lvl5pPr>
            <a:lvl6pPr marL="2607640" indent="0">
              <a:buNone/>
              <a:defRPr sz="1800" b="1"/>
            </a:lvl6pPr>
            <a:lvl7pPr marL="3129168" indent="0">
              <a:buNone/>
              <a:defRPr sz="1800" b="1"/>
            </a:lvl7pPr>
            <a:lvl8pPr marL="3650696" indent="0">
              <a:buNone/>
              <a:defRPr sz="1800" b="1"/>
            </a:lvl8pPr>
            <a:lvl9pPr marL="4172224" indent="0">
              <a:buNone/>
              <a:defRPr sz="18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8064" y="3391194"/>
            <a:ext cx="3340871" cy="6161082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841017" y="2393639"/>
            <a:ext cx="3342183" cy="997555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528" indent="0">
              <a:buNone/>
              <a:defRPr sz="2300" b="1"/>
            </a:lvl2pPr>
            <a:lvl3pPr marL="1043056" indent="0">
              <a:buNone/>
              <a:defRPr sz="2100" b="1"/>
            </a:lvl3pPr>
            <a:lvl4pPr marL="1564584" indent="0">
              <a:buNone/>
              <a:defRPr sz="1800" b="1"/>
            </a:lvl4pPr>
            <a:lvl5pPr marL="2086112" indent="0">
              <a:buNone/>
              <a:defRPr sz="1800" b="1"/>
            </a:lvl5pPr>
            <a:lvl6pPr marL="2607640" indent="0">
              <a:buNone/>
              <a:defRPr sz="1800" b="1"/>
            </a:lvl6pPr>
            <a:lvl7pPr marL="3129168" indent="0">
              <a:buNone/>
              <a:defRPr sz="1800" b="1"/>
            </a:lvl7pPr>
            <a:lvl8pPr marL="3650696" indent="0">
              <a:buNone/>
              <a:defRPr sz="1800" b="1"/>
            </a:lvl8pPr>
            <a:lvl9pPr marL="4172224" indent="0">
              <a:buNone/>
              <a:defRPr sz="18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841017" y="3391194"/>
            <a:ext cx="3342183" cy="6161082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54145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0799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54277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064" y="425756"/>
            <a:ext cx="2487604" cy="1811937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56244" y="425757"/>
            <a:ext cx="4226957" cy="9126521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78064" y="2237694"/>
            <a:ext cx="2487604" cy="7314584"/>
          </a:xfrm>
        </p:spPr>
        <p:txBody>
          <a:bodyPr/>
          <a:lstStyle>
            <a:lvl1pPr marL="0" indent="0">
              <a:buNone/>
              <a:defRPr sz="1600"/>
            </a:lvl1pPr>
            <a:lvl2pPr marL="521528" indent="0">
              <a:buNone/>
              <a:defRPr sz="1400"/>
            </a:lvl2pPr>
            <a:lvl3pPr marL="1043056" indent="0">
              <a:buNone/>
              <a:defRPr sz="1100"/>
            </a:lvl3pPr>
            <a:lvl4pPr marL="1564584" indent="0">
              <a:buNone/>
              <a:defRPr sz="1000"/>
            </a:lvl4pPr>
            <a:lvl5pPr marL="2086112" indent="0">
              <a:buNone/>
              <a:defRPr sz="1000"/>
            </a:lvl5pPr>
            <a:lvl6pPr marL="2607640" indent="0">
              <a:buNone/>
              <a:defRPr sz="1000"/>
            </a:lvl6pPr>
            <a:lvl7pPr marL="3129168" indent="0">
              <a:buNone/>
              <a:defRPr sz="1000"/>
            </a:lvl7pPr>
            <a:lvl8pPr marL="3650696" indent="0">
              <a:buNone/>
              <a:defRPr sz="1000"/>
            </a:lvl8pPr>
            <a:lvl9pPr marL="4172224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32356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2060" y="7485381"/>
            <a:ext cx="4536758" cy="883692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82060" y="955475"/>
            <a:ext cx="4536758" cy="6416040"/>
          </a:xfrm>
        </p:spPr>
        <p:txBody>
          <a:bodyPr/>
          <a:lstStyle>
            <a:lvl1pPr marL="0" indent="0">
              <a:buNone/>
              <a:defRPr sz="3700"/>
            </a:lvl1pPr>
            <a:lvl2pPr marL="521528" indent="0">
              <a:buNone/>
              <a:defRPr sz="3200"/>
            </a:lvl2pPr>
            <a:lvl3pPr marL="1043056" indent="0">
              <a:buNone/>
              <a:defRPr sz="2700"/>
            </a:lvl3pPr>
            <a:lvl4pPr marL="1564584" indent="0">
              <a:buNone/>
              <a:defRPr sz="2300"/>
            </a:lvl4pPr>
            <a:lvl5pPr marL="2086112" indent="0">
              <a:buNone/>
              <a:defRPr sz="2300"/>
            </a:lvl5pPr>
            <a:lvl6pPr marL="2607640" indent="0">
              <a:buNone/>
              <a:defRPr sz="2300"/>
            </a:lvl6pPr>
            <a:lvl7pPr marL="3129168" indent="0">
              <a:buNone/>
              <a:defRPr sz="2300"/>
            </a:lvl7pPr>
            <a:lvl8pPr marL="3650696" indent="0">
              <a:buNone/>
              <a:defRPr sz="2300"/>
            </a:lvl8pPr>
            <a:lvl9pPr marL="4172224" indent="0">
              <a:buNone/>
              <a:defRPr sz="23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2060" y="8369073"/>
            <a:ext cx="4536758" cy="1254988"/>
          </a:xfrm>
        </p:spPr>
        <p:txBody>
          <a:bodyPr/>
          <a:lstStyle>
            <a:lvl1pPr marL="0" indent="0">
              <a:buNone/>
              <a:defRPr sz="1600"/>
            </a:lvl1pPr>
            <a:lvl2pPr marL="521528" indent="0">
              <a:buNone/>
              <a:defRPr sz="1400"/>
            </a:lvl2pPr>
            <a:lvl3pPr marL="1043056" indent="0">
              <a:buNone/>
              <a:defRPr sz="1100"/>
            </a:lvl3pPr>
            <a:lvl4pPr marL="1564584" indent="0">
              <a:buNone/>
              <a:defRPr sz="1000"/>
            </a:lvl4pPr>
            <a:lvl5pPr marL="2086112" indent="0">
              <a:buNone/>
              <a:defRPr sz="1000"/>
            </a:lvl5pPr>
            <a:lvl6pPr marL="2607640" indent="0">
              <a:buNone/>
              <a:defRPr sz="1000"/>
            </a:lvl6pPr>
            <a:lvl7pPr marL="3129168" indent="0">
              <a:buNone/>
              <a:defRPr sz="1000"/>
            </a:lvl7pPr>
            <a:lvl8pPr marL="3650696" indent="0">
              <a:buNone/>
              <a:defRPr sz="1000"/>
            </a:lvl8pPr>
            <a:lvl9pPr marL="4172224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047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3"/>
          </a:xfrm>
          <a:prstGeom prst="rect">
            <a:avLst/>
          </a:prstGeom>
        </p:spPr>
        <p:txBody>
          <a:bodyPr vert="horz" lIns="104306" tIns="52153" rIns="104306" bIns="52153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063" y="2495129"/>
            <a:ext cx="6805137" cy="7057149"/>
          </a:xfrm>
          <a:prstGeom prst="rect">
            <a:avLst/>
          </a:prstGeom>
        </p:spPr>
        <p:txBody>
          <a:bodyPr vert="horz" lIns="104306" tIns="52153" rIns="104306" bIns="52153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78063" y="9911199"/>
            <a:ext cx="1764295" cy="569324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D759FA-9B6D-4FA1-9E20-723FDC874DB9}" type="datetimeFigureOut">
              <a:rPr kumimoji="1" lang="ja-JP" altLang="en-US" smtClean="0"/>
              <a:t>2020/3/10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583432" y="9911199"/>
            <a:ext cx="2394400" cy="569324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418905" y="9911199"/>
            <a:ext cx="1764295" cy="569324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7F7506-052D-4C18-9A90-2C1DD6EC9C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80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43056" rtl="0" eaLnBrk="1" latinLnBrk="0" hangingPunct="1">
        <a:spcBef>
          <a:spcPct val="0"/>
        </a:spcBef>
        <a:buNone/>
        <a:defRPr kumimoji="1"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1146" indent="-391146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1pPr>
      <a:lvl2pPr marL="847483" indent="-325955" algn="l" defTabSz="1043056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303820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25348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46876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68404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932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1460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2988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528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3056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584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6112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640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9168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50696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2224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317898" y="364747"/>
            <a:ext cx="6764596" cy="589465"/>
          </a:xfrm>
          <a:prstGeom prst="rect">
            <a:avLst/>
          </a:prstGeom>
          <a:solidFill>
            <a:srgbClr val="0033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306" tIns="52153" rIns="104306" bIns="52153" spcCol="0" rtlCol="0" anchor="ctr"/>
          <a:lstStyle/>
          <a:p>
            <a:pPr>
              <a:lnSpc>
                <a:spcPts val="1800"/>
              </a:lnSpc>
            </a:pPr>
            <a:r>
              <a:rPr kumimoji="1" lang="ja-JP" altLang="en-US" sz="105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</a:t>
            </a:r>
            <a:r>
              <a:rPr kumimoji="1" lang="ja-JP" altLang="en-US" sz="9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   　　　     　　                      さく </a:t>
            </a:r>
            <a:r>
              <a:rPr kumimoji="1" lang="ja-JP" altLang="en-US" sz="9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せい</a:t>
            </a:r>
            <a:endParaRPr kumimoji="1" lang="en-US" altLang="ja-JP" sz="9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lnSpc>
                <a:spcPts val="1800"/>
              </a:lnSpc>
            </a:pPr>
            <a:r>
              <a:rPr kumimoji="1" lang="ja-JP" altLang="en-US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マイ・タイムライン作成のためのチェックシート</a:t>
            </a: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484688" y="1554065"/>
            <a:ext cx="5799247" cy="490045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>
              <a:lnSpc>
                <a:spcPts val="1500"/>
              </a:lnSpc>
            </a:pP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  　　　 　す　　　　　　　　　　　ばしょ　　　 しんすいしん</a:t>
            </a:r>
            <a:endParaRPr lang="en-US" altLang="ja-JP" sz="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500"/>
              </a:lnSpc>
            </a:pP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◇あなたの住んでいる場所の浸水深は？</a:t>
            </a:r>
            <a:endParaRPr lang="en-US" altLang="ja-JP" sz="1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484688" y="2825914"/>
            <a:ext cx="5799247" cy="490045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>
              <a:lnSpc>
                <a:spcPts val="1500"/>
              </a:lnSpc>
            </a:pP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　　 　  　す　　　　　　　　　　　ばしょ　　　しんすい  けいぞく　じかん</a:t>
            </a:r>
            <a:endParaRPr lang="en-US" altLang="ja-JP" sz="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500"/>
              </a:lnSpc>
            </a:pP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◇あなたの住んでいる場所の浸水継続時間は？</a:t>
            </a: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484689" y="4050556"/>
            <a:ext cx="6429540" cy="490045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>
              <a:lnSpc>
                <a:spcPts val="1500"/>
              </a:lnSpc>
            </a:pP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　　  　 　す　　　　　　　　　　　ばしょ　　　  かお</a:t>
            </a:r>
            <a:r>
              <a:rPr lang="ja-JP" altLang="en-US" sz="700" dirty="0" err="1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く</a:t>
            </a: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とうかい とう  はんらん そうてい   くいき</a:t>
            </a:r>
            <a:endParaRPr lang="en-US" altLang="ja-JP" sz="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500"/>
              </a:lnSpc>
            </a:pP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◇あなたの住んでいる場所は家屋倒壊等氾濫想定区域ですか？</a:t>
            </a:r>
          </a:p>
        </p:txBody>
      </p:sp>
      <p:cxnSp>
        <p:nvCxnSpPr>
          <p:cNvPr id="15" name="直線コネクタ 14"/>
          <p:cNvCxnSpPr/>
          <p:nvPr/>
        </p:nvCxnSpPr>
        <p:spPr>
          <a:xfrm>
            <a:off x="1130848" y="2396158"/>
            <a:ext cx="437018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>
            <a:off x="1130848" y="3735704"/>
            <a:ext cx="437018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テキスト ボックス 17"/>
          <p:cNvSpPr txBox="1"/>
          <p:nvPr/>
        </p:nvSpPr>
        <p:spPr>
          <a:xfrm>
            <a:off x="885268" y="4635114"/>
            <a:ext cx="3644636" cy="351546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□　はい　　　□　いいえ</a:t>
            </a:r>
          </a:p>
        </p:txBody>
      </p:sp>
      <p:grpSp>
        <p:nvGrpSpPr>
          <p:cNvPr id="25" name="グループ化 24"/>
          <p:cNvGrpSpPr/>
          <p:nvPr/>
        </p:nvGrpSpPr>
        <p:grpSpPr>
          <a:xfrm>
            <a:off x="323401" y="1531476"/>
            <a:ext cx="6659490" cy="3806399"/>
            <a:chOff x="287377" y="6273003"/>
            <a:chExt cx="6926233" cy="3806399"/>
          </a:xfrm>
        </p:grpSpPr>
        <p:sp>
          <p:nvSpPr>
            <p:cNvPr id="19" name="1 つの角を切り取った四角形 18"/>
            <p:cNvSpPr/>
            <p:nvPr/>
          </p:nvSpPr>
          <p:spPr>
            <a:xfrm>
              <a:off x="287377" y="6273003"/>
              <a:ext cx="6926233" cy="3806399"/>
            </a:xfrm>
            <a:prstGeom prst="snip1Rect">
              <a:avLst>
                <a:gd name="adj" fmla="val 10256"/>
              </a:avLst>
            </a:prstGeom>
            <a:no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spcCol="0"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直角三角形 19"/>
            <p:cNvSpPr/>
            <p:nvPr/>
          </p:nvSpPr>
          <p:spPr>
            <a:xfrm>
              <a:off x="6808148" y="6273003"/>
              <a:ext cx="405462" cy="396000"/>
            </a:xfrm>
            <a:prstGeom prst="rtTriangle">
              <a:avLst/>
            </a:prstGeom>
            <a:solidFill>
              <a:srgbClr val="CCECFF"/>
            </a:solidFill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spcCol="0"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正方形/長方形 20"/>
          <p:cNvSpPr/>
          <p:nvPr/>
        </p:nvSpPr>
        <p:spPr>
          <a:xfrm>
            <a:off x="324248" y="1026220"/>
            <a:ext cx="3701569" cy="421047"/>
          </a:xfrm>
          <a:prstGeom prst="rect">
            <a:avLst/>
          </a:prstGeom>
          <a:solidFill>
            <a:srgbClr val="CCECFF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306" tIns="52153" rIns="104306" bIns="52153" spcCol="0" rtlCol="0" anchor="ctr"/>
          <a:lstStyle/>
          <a:p>
            <a:pPr>
              <a:lnSpc>
                <a:spcPts val="1600"/>
              </a:lnSpc>
            </a:pPr>
            <a:r>
              <a:rPr lang="ja-JP" altLang="en-US" sz="1000" b="1" dirty="0">
                <a:solidFill>
                  <a:srgbClr val="003399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</a:t>
            </a:r>
            <a:r>
              <a:rPr lang="ja-JP" altLang="en-US" sz="800" b="1" dirty="0">
                <a:solidFill>
                  <a:srgbClr val="003399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</a:t>
            </a:r>
            <a:r>
              <a:rPr lang="ja-JP" altLang="en-US" sz="700" b="1" dirty="0">
                <a:solidFill>
                  <a:srgbClr val="003399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こう ずい  しん  すい そう  てい　 く　いき   ず</a:t>
            </a:r>
            <a:endParaRPr kumimoji="1" lang="en-US" altLang="ja-JP" sz="700" b="1" dirty="0">
              <a:solidFill>
                <a:srgbClr val="003399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lnSpc>
                <a:spcPts val="1600"/>
              </a:lnSpc>
            </a:pPr>
            <a:r>
              <a:rPr kumimoji="1" lang="ja-JP" altLang="en-US" sz="1800" b="1" dirty="0">
                <a:solidFill>
                  <a:srgbClr val="003399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洪水浸水想定区域図でチェック</a:t>
            </a:r>
          </a:p>
        </p:txBody>
      </p:sp>
      <p:grpSp>
        <p:nvGrpSpPr>
          <p:cNvPr id="9" name="グループ化 8"/>
          <p:cNvGrpSpPr/>
          <p:nvPr/>
        </p:nvGrpSpPr>
        <p:grpSpPr>
          <a:xfrm>
            <a:off x="323400" y="6724877"/>
            <a:ext cx="6659490" cy="3662383"/>
            <a:chOff x="396630" y="6724877"/>
            <a:chExt cx="6764595" cy="3662383"/>
          </a:xfrm>
        </p:grpSpPr>
        <p:sp>
          <p:nvSpPr>
            <p:cNvPr id="22" name="1 つの角を切り取った四角形 21"/>
            <p:cNvSpPr/>
            <p:nvPr/>
          </p:nvSpPr>
          <p:spPr>
            <a:xfrm>
              <a:off x="396630" y="6724877"/>
              <a:ext cx="6764595" cy="3662383"/>
            </a:xfrm>
            <a:prstGeom prst="snip1Rect">
              <a:avLst>
                <a:gd name="adj" fmla="val 10256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spcCol="0"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直角三角形 22"/>
            <p:cNvSpPr/>
            <p:nvPr/>
          </p:nvSpPr>
          <p:spPr>
            <a:xfrm>
              <a:off x="6765225" y="6724877"/>
              <a:ext cx="396000" cy="396000"/>
            </a:xfrm>
            <a:prstGeom prst="rtTriangle">
              <a:avLst/>
            </a:prstGeom>
            <a:solidFill>
              <a:schemeClr val="accent6">
                <a:lumMod val="20000"/>
                <a:lumOff val="8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spcCol="0"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4" name="正方形/長方形 23"/>
          <p:cNvSpPr/>
          <p:nvPr/>
        </p:nvSpPr>
        <p:spPr>
          <a:xfrm>
            <a:off x="324247" y="6219621"/>
            <a:ext cx="3701570" cy="421047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306" tIns="52153" rIns="104306" bIns="52153" spcCol="0" rtlCol="0" anchor="ctr"/>
          <a:lstStyle/>
          <a:p>
            <a:pPr>
              <a:lnSpc>
                <a:spcPts val="1600"/>
              </a:lnSpc>
            </a:pPr>
            <a:r>
              <a:rPr kumimoji="1" lang="ja-JP" altLang="en-US" sz="8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</a:t>
            </a:r>
            <a:r>
              <a:rPr kumimoji="1" lang="ja-JP" altLang="en-US" sz="7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かてい　　　 じょうきょう</a:t>
            </a:r>
            <a:endParaRPr kumimoji="1" lang="en-US" altLang="ja-JP" sz="700" b="1" dirty="0">
              <a:solidFill>
                <a:schemeClr val="tx1">
                  <a:lumMod val="85000"/>
                  <a:lumOff val="15000"/>
                </a:schemeClr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lnSpc>
                <a:spcPts val="1600"/>
              </a:lnSpc>
            </a:pPr>
            <a:r>
              <a:rPr kumimoji="1" lang="ja-JP" altLang="en-US" sz="18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家庭の状況チェック</a:t>
            </a: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516955" y="7455838"/>
            <a:ext cx="6175888" cy="464397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5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　　　　　　　　　　　　　</a:t>
            </a:r>
            <a:r>
              <a:rPr lang="ja-JP" altLang="en-US" sz="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あり</a:t>
            </a:r>
            <a:endParaRPr lang="en-US" altLang="ja-JP" sz="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400"/>
              </a:lnSpc>
            </a:pP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ペット</a:t>
            </a:r>
            <a:r>
              <a:rPr lang="en-US" altLang="ja-JP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	</a:t>
            </a: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□有（　　　　　　　　　　　　　　　　　　　　）</a:t>
            </a:r>
            <a:endParaRPr lang="en-US" altLang="ja-JP" sz="1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516955" y="8052808"/>
            <a:ext cx="6175888" cy="464397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</a:t>
            </a:r>
            <a:r>
              <a:rPr lang="ja-JP" altLang="en-US" sz="700" dirty="0" err="1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じびょう</a:t>
            </a: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やく　</a:t>
            </a:r>
            <a:r>
              <a:rPr lang="ja-JP" altLang="en-US" sz="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　あり</a:t>
            </a:r>
            <a:endParaRPr lang="en-US" altLang="ja-JP" sz="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400"/>
              </a:lnSpc>
            </a:pP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持病薬</a:t>
            </a:r>
            <a:r>
              <a:rPr lang="en-US" altLang="ja-JP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	</a:t>
            </a: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□有（　　　　　　　　　　　　　　　　　　　　）</a:t>
            </a:r>
            <a:endParaRPr lang="en-US" altLang="ja-JP" sz="1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589337" y="9492967"/>
            <a:ext cx="6175888" cy="823470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しんせき　　　　　  ひなん　       う  　　　い　　　　　　　　　　　　　</a:t>
            </a:r>
            <a:r>
              <a:rPr lang="ja-JP" altLang="en-US" sz="700" dirty="0" err="1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ばしょ</a:t>
            </a:r>
            <a:endParaRPr lang="en-US" altLang="ja-JP" sz="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400"/>
              </a:lnSpc>
            </a:pP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親戚など避難を受け入れてくれる場所</a:t>
            </a:r>
            <a:endParaRPr lang="en-US" altLang="ja-JP" sz="1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400"/>
              </a:lnSpc>
            </a:pPr>
            <a:r>
              <a:rPr lang="ja-JP" altLang="en-US" sz="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　　　　　　　  　　あり</a:t>
            </a:r>
            <a:endParaRPr lang="en-US" altLang="ja-JP" sz="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400"/>
              </a:lnSpc>
            </a:pPr>
            <a:r>
              <a:rPr lang="en-US" altLang="ja-JP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	</a:t>
            </a: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□有（　　　　　　　　　　　　　　　　　　　　）</a:t>
            </a:r>
            <a:endParaRPr lang="en-US" altLang="ja-JP" sz="1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516955" y="8649777"/>
            <a:ext cx="6175888" cy="823470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ひなん　　　  しえん　　 　ひつよう　　  ひと　　  こうれいしゃ　　  しょう　　　 　しゃ　　  </a:t>
            </a:r>
            <a:r>
              <a:rPr lang="ja-JP" altLang="en-US" sz="700" dirty="0" err="1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にゅう</a:t>
            </a: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ようじ　　　  にんぷ</a:t>
            </a:r>
            <a:endParaRPr lang="en-US" altLang="ja-JP" sz="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400"/>
              </a:lnSpc>
            </a:pP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避難に支援が必要な人（高齢者、障がい者、乳幼児、妊婦 ）</a:t>
            </a:r>
            <a:endParaRPr lang="en-US" altLang="ja-JP" sz="1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400"/>
              </a:lnSpc>
            </a:pPr>
            <a:r>
              <a:rPr lang="ja-JP" altLang="en-US" sz="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　　　　　　　  　　あり</a:t>
            </a:r>
            <a:endParaRPr lang="en-US" altLang="ja-JP" sz="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400"/>
              </a:lnSpc>
            </a:pPr>
            <a:r>
              <a:rPr lang="en-US" altLang="ja-JP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	</a:t>
            </a: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□有（　　　　　　　　　　　　　　　　　　　　）</a:t>
            </a:r>
            <a:endParaRPr lang="en-US" altLang="ja-JP" sz="1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516955" y="6858868"/>
            <a:ext cx="6175888" cy="464397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くるま</a:t>
            </a:r>
            <a:r>
              <a:rPr lang="ja-JP" altLang="en-US" sz="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 　　　　　　　　あり</a:t>
            </a:r>
            <a:endParaRPr lang="en-US" altLang="ja-JP" sz="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400"/>
              </a:lnSpc>
            </a:pP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車</a:t>
            </a:r>
            <a:r>
              <a:rPr lang="en-US" altLang="ja-JP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	</a:t>
            </a: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□有（　　　　　　　　　　　　　　　　　　　　）</a:t>
            </a:r>
            <a:endParaRPr lang="en-US" altLang="ja-JP" sz="1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graphicFrame>
        <p:nvGraphicFramePr>
          <p:cNvPr id="31" name="表 3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9038685"/>
              </p:ext>
            </p:extLst>
          </p:nvPr>
        </p:nvGraphicFramePr>
        <p:xfrm>
          <a:off x="324249" y="5442135"/>
          <a:ext cx="5155922" cy="62464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141450">
                  <a:extLst>
                    <a:ext uri="{9D8B030D-6E8A-4147-A177-3AD203B41FA5}">
                      <a16:colId xmlns:a16="http://schemas.microsoft.com/office/drawing/2014/main" val="2712700302"/>
                    </a:ext>
                  </a:extLst>
                </a:gridCol>
                <a:gridCol w="3014472">
                  <a:extLst>
                    <a:ext uri="{9D8B030D-6E8A-4147-A177-3AD203B41FA5}">
                      <a16:colId xmlns:a16="http://schemas.microsoft.com/office/drawing/2014/main" val="3034309014"/>
                    </a:ext>
                  </a:extLst>
                </a:gridCol>
              </a:tblGrid>
              <a:tr h="624645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aseline="0" dirty="0"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 </a:t>
                      </a:r>
                      <a:r>
                        <a:rPr kumimoji="1" lang="ja-JP" altLang="en-US" sz="600" dirty="0"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こくどこうつうしょうかんとうちほうせい</a:t>
                      </a:r>
                      <a:r>
                        <a:rPr kumimoji="1" lang="ja-JP" altLang="en-US" sz="600" dirty="0" err="1"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びきょく</a:t>
                      </a:r>
                      <a:endParaRPr kumimoji="1" lang="en-US" altLang="ja-JP" sz="6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  <a:p>
                      <a:pPr algn="l"/>
                      <a:r>
                        <a:rPr kumimoji="1" lang="ja-JP" altLang="en-US" sz="1200" dirty="0"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国土交通省関東地方整備局ホームページ</a:t>
                      </a:r>
                      <a:endParaRPr kumimoji="1" lang="en-US" altLang="ja-JP" sz="12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http://www.ktr.mlit.go.jp/river/bousai/river_bousai00000081.html</a:t>
                      </a:r>
                      <a:endParaRPr kumimoji="1" lang="ja-JP" altLang="en-US" sz="1200" dirty="0"/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3386062"/>
                  </a:ext>
                </a:extLst>
              </a:tr>
            </a:tbl>
          </a:graphicData>
        </a:graphic>
      </p:graphicFrame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61744"/>
          <a:stretch/>
        </p:blipFill>
        <p:spPr bwMode="auto">
          <a:xfrm>
            <a:off x="6291348" y="5541805"/>
            <a:ext cx="977911" cy="8130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角丸四角形吹き出し 2"/>
          <p:cNvSpPr/>
          <p:nvPr/>
        </p:nvSpPr>
        <p:spPr>
          <a:xfrm>
            <a:off x="5508449" y="4749717"/>
            <a:ext cx="1760810" cy="605314"/>
          </a:xfrm>
          <a:prstGeom prst="wedgeRoundRectCallout">
            <a:avLst>
              <a:gd name="adj1" fmla="val 25533"/>
              <a:gd name="adj2" fmla="val 74488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こうずいしんすいそうてい く  いき </a:t>
            </a:r>
            <a:r>
              <a:rPr lang="ja-JP" altLang="en-US" sz="600" dirty="0" err="1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ず</a:t>
            </a:r>
            <a:endParaRPr lang="en-US" altLang="ja-JP" sz="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/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洪水</a:t>
            </a:r>
            <a:r>
              <a:rPr kumimoji="1"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浸水想定区域図</a:t>
            </a:r>
            <a:endParaRPr kumimoji="1" lang="en-US" altLang="ja-JP" sz="12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/>
            <a:r>
              <a:rPr kumimoji="1"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をみてみましょう</a:t>
            </a: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901417" y="2044612"/>
            <a:ext cx="823430" cy="351546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r>
              <a:rPr lang="ja-JP" altLang="en-US" sz="16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あ</a:t>
            </a:r>
            <a:r>
              <a:rPr lang="en-US" altLang="ja-JP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m</a:t>
            </a: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4884542" y="3267544"/>
            <a:ext cx="823430" cy="464397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 algn="ctr">
              <a:lnSpc>
                <a:spcPts val="1400"/>
              </a:lnSpc>
            </a:pPr>
            <a:r>
              <a:rPr lang="ja-JP" altLang="en-US" sz="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じかん</a:t>
            </a:r>
            <a:endParaRPr lang="en-US" altLang="ja-JP" sz="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lnSpc>
                <a:spcPts val="1400"/>
              </a:lnSpc>
            </a:pPr>
            <a:r>
              <a:rPr lang="ja-JP" altLang="en-US" sz="1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時間</a:t>
            </a:r>
            <a:endParaRPr lang="en-US" altLang="ja-JP" sz="1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5552179" y="5982722"/>
            <a:ext cx="892374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en-US" altLang="ja-JP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QR</a:t>
            </a: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コード</a:t>
            </a:r>
          </a:p>
        </p:txBody>
      </p:sp>
      <p:pic>
        <p:nvPicPr>
          <p:cNvPr id="2" name="Picture 2" descr="C:\Users\kn0191\Downloads\QR_Code1569481785.jpg"/>
          <p:cNvPicPr>
            <a:picLocks noChangeAspect="1" noChangeArrowheads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72098" y="5385622"/>
            <a:ext cx="656643" cy="65664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6967576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496</TotalTime>
  <Words>57</Words>
  <Application>Microsoft Office PowerPoint</Application>
  <PresentationFormat>ユーザー設定</PresentationFormat>
  <Paragraphs>37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HG丸ｺﾞｼｯｸM-PRO</vt:lpstr>
      <vt:lpstr>ＭＳ Ｐゴシック</vt:lpstr>
      <vt:lpstr>Arial</vt:lpstr>
      <vt:lpstr>Calibri</vt:lpstr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Mizukoshi</dc:creator>
  <cp:lastModifiedBy>益子　拓磨</cp:lastModifiedBy>
  <cp:revision>29</cp:revision>
  <cp:lastPrinted>2020-02-10T07:57:52Z</cp:lastPrinted>
  <dcterms:created xsi:type="dcterms:W3CDTF">2017-08-04T12:33:49Z</dcterms:created>
  <dcterms:modified xsi:type="dcterms:W3CDTF">2020-03-10T02:35:52Z</dcterms:modified>
</cp:coreProperties>
</file>

<file path=docProps/thumbnail.jpeg>
</file>