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6" r:id="rId2"/>
    <p:sldId id="359" r:id="rId3"/>
    <p:sldId id="356" r:id="rId4"/>
    <p:sldId id="358" r:id="rId5"/>
    <p:sldId id="352" r:id="rId6"/>
    <p:sldId id="354" r:id="rId7"/>
    <p:sldId id="355" r:id="rId8"/>
    <p:sldId id="360" r:id="rId9"/>
    <p:sldId id="353" r:id="rId10"/>
    <p:sldId id="361" r:id="rId11"/>
    <p:sldId id="357" r:id="rId12"/>
    <p:sldId id="362" r:id="rId13"/>
    <p:sldId id="366" r:id="rId14"/>
    <p:sldId id="363" r:id="rId15"/>
    <p:sldId id="365" r:id="rId16"/>
    <p:sldId id="367" r:id="rId17"/>
  </p:sldIdLst>
  <p:sldSz cx="6858000" cy="9906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B4C8D7CC-C578-4CCC-AA40-CF20CE0983EE}">
          <p14:sldIdLst>
            <p14:sldId id="256"/>
            <p14:sldId id="359"/>
            <p14:sldId id="356"/>
            <p14:sldId id="358"/>
            <p14:sldId id="352"/>
            <p14:sldId id="354"/>
            <p14:sldId id="355"/>
            <p14:sldId id="360"/>
            <p14:sldId id="353"/>
            <p14:sldId id="361"/>
            <p14:sldId id="357"/>
            <p14:sldId id="362"/>
            <p14:sldId id="366"/>
            <p14:sldId id="363"/>
            <p14:sldId id="365"/>
            <p14:sldId id="367"/>
          </p14:sldIdLst>
        </p14:section>
      </p14:sectionLst>
    </p:ext>
    <p:ext uri="{EFAFB233-063F-42B5-8137-9DF3F51BA10A}">
      <p15:sldGuideLst xmlns:p15="http://schemas.microsoft.com/office/powerpoint/2012/main">
        <p15:guide id="2" pos="4201" userDrawn="1">
          <p15:clr>
            <a:srgbClr val="A4A3A4"/>
          </p15:clr>
        </p15:guide>
        <p15:guide id="3" orient="horz" pos="55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D0D"/>
    <a:srgbClr val="E5FAFF"/>
    <a:srgbClr val="D2F7FC"/>
    <a:srgbClr val="D4F5FA"/>
    <a:srgbClr val="D7F7FF"/>
    <a:srgbClr val="EC7524"/>
    <a:srgbClr val="99FF99"/>
    <a:srgbClr val="DEEBF7"/>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92" autoAdjust="0"/>
    <p:restoredTop sz="99655" autoAdjust="0"/>
  </p:normalViewPr>
  <p:slideViewPr>
    <p:cSldViewPr snapToGrid="0">
      <p:cViewPr>
        <p:scale>
          <a:sx n="150" d="100"/>
          <a:sy n="150" d="100"/>
        </p:scale>
        <p:origin x="-672" y="-4404"/>
      </p:cViewPr>
      <p:guideLst>
        <p:guide pos="4201"/>
        <p:guide orient="horz" pos="550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8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50263" cy="496888"/>
          </a:xfrm>
          <a:prstGeom prst="rect">
            <a:avLst/>
          </a:prstGeom>
        </p:spPr>
        <p:txBody>
          <a:bodyPr vert="horz" lIns="91429" tIns="45714" rIns="91429" bIns="45714"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349" y="1"/>
            <a:ext cx="2950263" cy="496888"/>
          </a:xfrm>
          <a:prstGeom prst="rect">
            <a:avLst/>
          </a:prstGeom>
        </p:spPr>
        <p:txBody>
          <a:bodyPr vert="horz" lIns="91429" tIns="45714" rIns="91429" bIns="45714" rtlCol="0"/>
          <a:lstStyle>
            <a:lvl1pPr algn="r">
              <a:defRPr sz="1200"/>
            </a:lvl1pPr>
          </a:lstStyle>
          <a:p>
            <a:fld id="{361FF45C-AB1B-40FC-879D-A778D9E145E6}" type="datetimeFigureOut">
              <a:rPr kumimoji="1" lang="ja-JP" altLang="en-US" smtClean="0"/>
              <a:t>2020/2/12</a:t>
            </a:fld>
            <a:endParaRPr kumimoji="1" lang="ja-JP" altLang="en-US"/>
          </a:p>
        </p:txBody>
      </p:sp>
      <p:sp>
        <p:nvSpPr>
          <p:cNvPr id="4" name="フッター プレースホルダー 3"/>
          <p:cNvSpPr>
            <a:spLocks noGrp="1"/>
          </p:cNvSpPr>
          <p:nvPr>
            <p:ph type="ftr" sz="quarter" idx="2"/>
          </p:nvPr>
        </p:nvSpPr>
        <p:spPr>
          <a:xfrm>
            <a:off x="1" y="9440865"/>
            <a:ext cx="2950263" cy="496887"/>
          </a:xfrm>
          <a:prstGeom prst="rect">
            <a:avLst/>
          </a:prstGeom>
        </p:spPr>
        <p:txBody>
          <a:bodyPr vert="horz" lIns="91429" tIns="45714" rIns="91429" bIns="45714"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349" y="9440865"/>
            <a:ext cx="2950263" cy="496887"/>
          </a:xfrm>
          <a:prstGeom prst="rect">
            <a:avLst/>
          </a:prstGeom>
        </p:spPr>
        <p:txBody>
          <a:bodyPr vert="horz" lIns="91429" tIns="45714" rIns="91429" bIns="45714" rtlCol="0" anchor="b"/>
          <a:lstStyle>
            <a:lvl1pPr algn="r">
              <a:defRPr sz="1200"/>
            </a:lvl1pPr>
          </a:lstStyle>
          <a:p>
            <a:fld id="{421E721C-5E95-4B5A-B8FB-836F18578B4A}" type="slidenum">
              <a:rPr kumimoji="1" lang="ja-JP" altLang="en-US" smtClean="0"/>
              <a:t>‹#›</a:t>
            </a:fld>
            <a:endParaRPr kumimoji="1" lang="ja-JP" altLang="en-US"/>
          </a:p>
        </p:txBody>
      </p:sp>
    </p:spTree>
    <p:extLst>
      <p:ext uri="{BB962C8B-B14F-4D97-AF65-F5344CB8AC3E}">
        <p14:creationId xmlns:p14="http://schemas.microsoft.com/office/powerpoint/2010/main" val="19305050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50263" cy="496888"/>
          </a:xfrm>
          <a:prstGeom prst="rect">
            <a:avLst/>
          </a:prstGeom>
        </p:spPr>
        <p:txBody>
          <a:bodyPr vert="horz" lIns="91429" tIns="45714" rIns="91429" bIns="45714"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349" y="1"/>
            <a:ext cx="2950263" cy="496888"/>
          </a:xfrm>
          <a:prstGeom prst="rect">
            <a:avLst/>
          </a:prstGeom>
        </p:spPr>
        <p:txBody>
          <a:bodyPr vert="horz" lIns="91429" tIns="45714" rIns="91429" bIns="45714" rtlCol="0"/>
          <a:lstStyle>
            <a:lvl1pPr algn="r">
              <a:defRPr sz="1200"/>
            </a:lvl1pPr>
          </a:lstStyle>
          <a:p>
            <a:fld id="{0CEA7C32-908B-43B3-B55A-37F214D50597}" type="datetimeFigureOut">
              <a:rPr kumimoji="1" lang="ja-JP" altLang="en-US" smtClean="0"/>
              <a:t>2020/2/12</a:t>
            </a:fld>
            <a:endParaRPr kumimoji="1" lang="ja-JP" altLang="en-US"/>
          </a:p>
        </p:txBody>
      </p:sp>
      <p:sp>
        <p:nvSpPr>
          <p:cNvPr id="4" name="スライド イメージ プレースホルダー 3"/>
          <p:cNvSpPr>
            <a:spLocks noGrp="1" noRot="1" noChangeAspect="1"/>
          </p:cNvSpPr>
          <p:nvPr>
            <p:ph type="sldImg" idx="2"/>
          </p:nvPr>
        </p:nvSpPr>
        <p:spPr>
          <a:xfrm>
            <a:off x="2114550" y="746125"/>
            <a:ext cx="2579688" cy="3725863"/>
          </a:xfrm>
          <a:prstGeom prst="rect">
            <a:avLst/>
          </a:prstGeom>
          <a:noFill/>
          <a:ln w="12700">
            <a:solidFill>
              <a:prstClr val="black"/>
            </a:solidFill>
          </a:ln>
        </p:spPr>
        <p:txBody>
          <a:bodyPr vert="horz" lIns="91429" tIns="45714" rIns="91429" bIns="45714" rtlCol="0" anchor="ctr"/>
          <a:lstStyle/>
          <a:p>
            <a:endParaRPr lang="ja-JP" altLang="en-US"/>
          </a:p>
        </p:txBody>
      </p:sp>
      <p:sp>
        <p:nvSpPr>
          <p:cNvPr id="5" name="ノート プレースホルダー 4"/>
          <p:cNvSpPr>
            <a:spLocks noGrp="1"/>
          </p:cNvSpPr>
          <p:nvPr>
            <p:ph type="body" sz="quarter" idx="3"/>
          </p:nvPr>
        </p:nvSpPr>
        <p:spPr>
          <a:xfrm>
            <a:off x="681198" y="4721225"/>
            <a:ext cx="5444806" cy="4471988"/>
          </a:xfrm>
          <a:prstGeom prst="rect">
            <a:avLst/>
          </a:prstGeom>
        </p:spPr>
        <p:txBody>
          <a:bodyPr vert="horz" lIns="91429" tIns="45714" rIns="91429" bIns="4571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865"/>
            <a:ext cx="2950263" cy="496887"/>
          </a:xfrm>
          <a:prstGeom prst="rect">
            <a:avLst/>
          </a:prstGeom>
        </p:spPr>
        <p:txBody>
          <a:bodyPr vert="horz" lIns="91429" tIns="45714" rIns="91429" bIns="45714"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349" y="9440865"/>
            <a:ext cx="2950263" cy="496887"/>
          </a:xfrm>
          <a:prstGeom prst="rect">
            <a:avLst/>
          </a:prstGeom>
        </p:spPr>
        <p:txBody>
          <a:bodyPr vert="horz" lIns="91429" tIns="45714" rIns="91429" bIns="45714" rtlCol="0" anchor="b"/>
          <a:lstStyle>
            <a:lvl1pPr algn="r">
              <a:defRPr sz="1200"/>
            </a:lvl1pPr>
          </a:lstStyle>
          <a:p>
            <a:fld id="{66D19DAC-DE9A-455A-BC16-3D611DD3D184}" type="slidenum">
              <a:rPr kumimoji="1" lang="ja-JP" altLang="en-US" smtClean="0"/>
              <a:t>‹#›</a:t>
            </a:fld>
            <a:endParaRPr kumimoji="1" lang="ja-JP" altLang="en-US"/>
          </a:p>
        </p:txBody>
      </p:sp>
    </p:spTree>
    <p:extLst>
      <p:ext uri="{BB962C8B-B14F-4D97-AF65-F5344CB8AC3E}">
        <p14:creationId xmlns:p14="http://schemas.microsoft.com/office/powerpoint/2010/main" val="224659816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66D19DAC-DE9A-455A-BC16-3D611DD3D184}" type="slidenum">
              <a:rPr kumimoji="1" lang="ja-JP" altLang="en-US" smtClean="0"/>
              <a:t>3</a:t>
            </a:fld>
            <a:endParaRPr kumimoji="1" lang="ja-JP" altLang="en-US"/>
          </a:p>
        </p:txBody>
      </p:sp>
    </p:spTree>
    <p:extLst>
      <p:ext uri="{BB962C8B-B14F-4D97-AF65-F5344CB8AC3E}">
        <p14:creationId xmlns:p14="http://schemas.microsoft.com/office/powerpoint/2010/main" val="2169736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66D19DAC-DE9A-455A-BC16-3D611DD3D184}" type="slidenum">
              <a:rPr kumimoji="1" lang="ja-JP" altLang="en-US" smtClean="0"/>
              <a:t>5</a:t>
            </a:fld>
            <a:endParaRPr kumimoji="1" lang="ja-JP" altLang="en-US"/>
          </a:p>
        </p:txBody>
      </p:sp>
    </p:spTree>
    <p:extLst>
      <p:ext uri="{BB962C8B-B14F-4D97-AF65-F5344CB8AC3E}">
        <p14:creationId xmlns:p14="http://schemas.microsoft.com/office/powerpoint/2010/main" val="4131625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AF2C1C54-FA0A-4C40-9D7F-BB044B6C3CA3}" type="datetime1">
              <a:rPr kumimoji="1" lang="ja-JP" altLang="en-US" smtClean="0"/>
              <a:t>2020/2/12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12784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4A3544-3649-42A4-8266-866B2E811AA8}" type="datetime1">
              <a:rPr kumimoji="1" lang="ja-JP" altLang="en-US" smtClean="0"/>
              <a:t>2020/2/12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56568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E1D5B23-6F0B-40AA-86B6-0A9C4A608A8F}" type="datetime1">
              <a:rPr kumimoji="1" lang="ja-JP" altLang="en-US" smtClean="0"/>
              <a:t>2020/2/12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406165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15F15DC-89A9-408C-A1DF-3FDF4440ADAF}" type="datetime1">
              <a:rPr kumimoji="1" lang="ja-JP" altLang="en-US" smtClean="0"/>
              <a:t>2020/2/12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2798514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C36AC15-0786-4CF1-ADFE-16215788823A}" type="datetime1">
              <a:rPr kumimoji="1" lang="ja-JP" altLang="en-US" smtClean="0"/>
              <a:t>2020/2/12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4195451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32F8066-691A-4134-B858-B8A8EA3C8FCD}" type="datetime1">
              <a:rPr kumimoji="1" lang="ja-JP" altLang="en-US" smtClean="0"/>
              <a:t>2020/2/12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2244174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7537280-B56F-4D21-848D-D42E76902917}" type="datetime1">
              <a:rPr kumimoji="1" lang="ja-JP" altLang="en-US" smtClean="0"/>
              <a:t>2020/2/12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4084251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74A91F2-B167-48E6-A259-1864442672E8}" type="datetime1">
              <a:rPr kumimoji="1" lang="ja-JP" altLang="en-US" smtClean="0"/>
              <a:t>2020/2/12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770340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506FFF-2E01-4222-AAB7-B430DF24F73A}" type="datetime1">
              <a:rPr kumimoji="1" lang="ja-JP" altLang="en-US" smtClean="0"/>
              <a:t>2020/2/12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1459543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25FB21A-36A5-438B-95B0-E0831D7594CE}" type="datetime1">
              <a:rPr kumimoji="1" lang="ja-JP" altLang="en-US" smtClean="0"/>
              <a:t>2020/2/12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3285880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99E2A7C-6C47-4829-A95B-1826CE310B3E}" type="datetime1">
              <a:rPr kumimoji="1" lang="ja-JP" altLang="en-US" smtClean="0"/>
              <a:t>2020/2/12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1038385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8A297609-ECE5-43AD-B7CC-8F32D609EEBE}" type="datetime1">
              <a:rPr kumimoji="1" lang="ja-JP" altLang="en-US" smtClean="0"/>
              <a:t>2020/2/12</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A07FF374-508C-4334-98F5-41A7B868EB0F}" type="slidenum">
              <a:rPr kumimoji="1" lang="ja-JP" altLang="en-US" smtClean="0"/>
              <a:t>‹#›</a:t>
            </a:fld>
            <a:endParaRPr kumimoji="1" lang="ja-JP" altLang="en-US"/>
          </a:p>
        </p:txBody>
      </p:sp>
    </p:spTree>
    <p:extLst>
      <p:ext uri="{BB962C8B-B14F-4D97-AF65-F5344CB8AC3E}">
        <p14:creationId xmlns:p14="http://schemas.microsoft.com/office/powerpoint/2010/main" val="37418352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2" Type="http://schemas.openxmlformats.org/officeDocument/2006/relationships/image" Target="../media/image46.jpeg"/><Relationship Id="rId1" Type="http://schemas.openxmlformats.org/officeDocument/2006/relationships/slideLayout" Target="../slideLayouts/slideLayout7.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10.jpeg"/></Relationships>
</file>

<file path=ppt/slides/_rels/slide16.xml.rels><?xml version="1.0" encoding="UTF-8" standalone="yes"?>
<Relationships xmlns="http://schemas.openxmlformats.org/package/2006/relationships"><Relationship Id="rId8" Type="http://schemas.openxmlformats.org/officeDocument/2006/relationships/image" Target="../media/image64.jpg"/><Relationship Id="rId3" Type="http://schemas.openxmlformats.org/officeDocument/2006/relationships/image" Target="../media/image59.jpg"/><Relationship Id="rId7" Type="http://schemas.openxmlformats.org/officeDocument/2006/relationships/image" Target="../media/image63.png"/><Relationship Id="rId2" Type="http://schemas.openxmlformats.org/officeDocument/2006/relationships/image" Target="../media/image58.jpg"/><Relationship Id="rId1" Type="http://schemas.openxmlformats.org/officeDocument/2006/relationships/slideLayout" Target="../slideLayouts/slideLayout7.xml"/><Relationship Id="rId6" Type="http://schemas.openxmlformats.org/officeDocument/2006/relationships/image" Target="../media/image62.jpg"/><Relationship Id="rId5" Type="http://schemas.openxmlformats.org/officeDocument/2006/relationships/image" Target="../media/image61.jpg"/><Relationship Id="rId10" Type="http://schemas.openxmlformats.org/officeDocument/2006/relationships/image" Target="../media/image10.jpeg"/><Relationship Id="rId4" Type="http://schemas.openxmlformats.org/officeDocument/2006/relationships/image" Target="../media/image60.jpg"/><Relationship Id="rId9" Type="http://schemas.openxmlformats.org/officeDocument/2006/relationships/image" Target="../media/image6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hdphoto" Target="../media/hdphoto1.wdp"/><Relationship Id="rId3" Type="http://schemas.openxmlformats.org/officeDocument/2006/relationships/image" Target="../media/image10.jpeg"/><Relationship Id="rId7" Type="http://schemas.openxmlformats.org/officeDocument/2006/relationships/image" Target="../media/image5.png"/><Relationship Id="rId12" Type="http://schemas.openxmlformats.org/officeDocument/2006/relationships/image" Target="../media/image13.png"/><Relationship Id="rId2" Type="http://schemas.openxmlformats.org/officeDocument/2006/relationships/notesSlide" Target="../notesSlides/notesSlide1.xml"/><Relationship Id="rId16" Type="http://schemas.microsoft.com/office/2007/relationships/hdphoto" Target="../media/hdphoto2.wdp"/><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2.png"/><Relationship Id="rId15" Type="http://schemas.openxmlformats.org/officeDocument/2006/relationships/image" Target="../media/image15.png"/><Relationship Id="rId10" Type="http://schemas.openxmlformats.org/officeDocument/2006/relationships/image" Target="../media/image9.png"/><Relationship Id="rId4" Type="http://schemas.openxmlformats.org/officeDocument/2006/relationships/image" Target="../media/image11.jpeg"/><Relationship Id="rId9" Type="http://schemas.openxmlformats.org/officeDocument/2006/relationships/image" Target="../media/image8.PN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0.jpeg"/><Relationship Id="rId10" Type="http://schemas.openxmlformats.org/officeDocument/2006/relationships/image" Target="../media/image24.jpg"/><Relationship Id="rId4" Type="http://schemas.openxmlformats.org/officeDocument/2006/relationships/image" Target="../media/image19.PNG"/><Relationship Id="rId9" Type="http://schemas.openxmlformats.org/officeDocument/2006/relationships/image" Target="../media/image23.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9"/>
          <p:cNvSpPr txBox="1">
            <a:spLocks/>
          </p:cNvSpPr>
          <p:nvPr/>
        </p:nvSpPr>
        <p:spPr>
          <a:xfrm>
            <a:off x="525798" y="471783"/>
            <a:ext cx="5962087" cy="1095766"/>
          </a:xfrm>
          <a:prstGeom prst="rect">
            <a:avLst/>
          </a:pr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p:spPr>
        <p:style>
          <a:lnRef idx="0">
            <a:scrgbClr r="0" g="0" b="0"/>
          </a:lnRef>
          <a:fillRef idx="0">
            <a:scrgbClr r="0" g="0" b="0"/>
          </a:fillRef>
          <a:effectRef idx="0">
            <a:scrgbClr r="0" g="0" b="0"/>
          </a:effectRef>
          <a:fontRef idx="minor">
            <a:schemeClr val="lt1"/>
          </a:fontRef>
        </p:style>
        <p:txBody>
          <a:bodyPr>
            <a:normAutofit/>
          </a:bodyPr>
          <a:lstStyle>
            <a:lvl1pPr algn="l" defTabSz="685800" rtl="0" eaLnBrk="1" latinLnBrk="0" hangingPunct="1">
              <a:lnSpc>
                <a:spcPct val="90000"/>
              </a:lnSpc>
              <a:spcBef>
                <a:spcPct val="0"/>
              </a:spcBef>
              <a:buNone/>
              <a:defRPr kumimoji="1" sz="33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ts val="3600"/>
              </a:lnSpc>
            </a:pPr>
            <a:r>
              <a:rPr lang="ja-JP" altLang="en-US" sz="3000" dirty="0">
                <a:latin typeface="HG丸ｺﾞｼｯｸM-PRO" panose="020F0600000000000000" pitchFamily="50" charset="-128"/>
                <a:ea typeface="HG丸ｺﾞｼｯｸM-PRO" panose="020F0600000000000000" pitchFamily="50" charset="-128"/>
              </a:rPr>
              <a:t>みんなでつくろう！</a:t>
            </a:r>
            <a:endParaRPr lang="en-US" altLang="ja-JP" sz="3000" dirty="0">
              <a:latin typeface="HG丸ｺﾞｼｯｸM-PRO" panose="020F0600000000000000" pitchFamily="50" charset="-128"/>
              <a:ea typeface="HG丸ｺﾞｼｯｸM-PRO" panose="020F0600000000000000" pitchFamily="50" charset="-128"/>
            </a:endParaRPr>
          </a:p>
          <a:p>
            <a:pPr algn="r">
              <a:lnSpc>
                <a:spcPts val="3600"/>
              </a:lnSpc>
            </a:pPr>
            <a:r>
              <a:rPr lang="ja-JP" altLang="en-US" sz="3000" dirty="0">
                <a:latin typeface="HG丸ｺﾞｼｯｸM-PRO" panose="020F0600000000000000" pitchFamily="50" charset="-128"/>
                <a:ea typeface="HG丸ｺﾞｼｯｸM-PRO" panose="020F0600000000000000" pitchFamily="50" charset="-128"/>
              </a:rPr>
              <a:t>マイ・</a:t>
            </a:r>
            <a:r>
              <a:rPr lang="ja-JP" altLang="en-US" sz="3000" dirty="0" smtClean="0">
                <a:latin typeface="HG丸ｺﾞｼｯｸM-PRO" panose="020F0600000000000000" pitchFamily="50" charset="-128"/>
                <a:ea typeface="HG丸ｺﾞｼｯｸM-PRO" panose="020F0600000000000000" pitchFamily="50" charset="-128"/>
              </a:rPr>
              <a:t>タイムライン</a:t>
            </a:r>
            <a:r>
              <a:rPr lang="en-US" altLang="ja-JP" sz="1200" baseline="-25000" dirty="0" smtClean="0">
                <a:latin typeface="BIZ UDPゴシック" panose="020B0400000000000000" pitchFamily="50" charset="-128"/>
                <a:ea typeface="BIZ UDPゴシック" panose="020B0400000000000000" pitchFamily="50" charset="-128"/>
              </a:rPr>
              <a:t>®</a:t>
            </a:r>
            <a:endParaRPr lang="en-US" altLang="ja-JP" sz="1300" baseline="-25000" dirty="0">
              <a:latin typeface="BIZ UDPゴシック" panose="020B0400000000000000" pitchFamily="50" charset="-128"/>
              <a:ea typeface="BIZ UDPゴシック" panose="020B0400000000000000" pitchFamily="50" charset="-128"/>
            </a:endParaRPr>
          </a:p>
          <a:p>
            <a:pPr algn="ctr">
              <a:lnSpc>
                <a:spcPts val="3600"/>
              </a:lnSpc>
            </a:pPr>
            <a:endParaRPr lang="en-US" altLang="ja-JP" sz="3000" dirty="0">
              <a:latin typeface="HG丸ｺﾞｼｯｸM-PRO" panose="020F0600000000000000" pitchFamily="50" charset="-128"/>
              <a:ea typeface="HG丸ｺﾞｼｯｸM-PRO" panose="020F0600000000000000"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250193161"/>
              </p:ext>
            </p:extLst>
          </p:nvPr>
        </p:nvGraphicFramePr>
        <p:xfrm>
          <a:off x="3428656" y="2069861"/>
          <a:ext cx="2902857" cy="554452"/>
        </p:xfrm>
        <a:graphic>
          <a:graphicData uri="http://schemas.openxmlformats.org/drawingml/2006/table">
            <a:tbl>
              <a:tblPr firstRow="1" bandRow="1">
                <a:tableStyleId>{5940675A-B579-460E-94D1-54222C63F5DA}</a:tableStyleId>
              </a:tblPr>
              <a:tblGrid>
                <a:gridCol w="2902857">
                  <a:extLst>
                    <a:ext uri="{9D8B030D-6E8A-4147-A177-3AD203B41FA5}">
                      <a16:colId xmlns:a16="http://schemas.microsoft.com/office/drawing/2014/main" xmlns="" val="1571623868"/>
                    </a:ext>
                  </a:extLst>
                </a:gridCol>
              </a:tblGrid>
              <a:tr h="554452">
                <a:tc>
                  <a:txBody>
                    <a:bodyPr/>
                    <a:lstStyle/>
                    <a:p>
                      <a:pPr algn="l"/>
                      <a:r>
                        <a:rPr kumimoji="1" lang="ja-JP" altLang="en-US" sz="1800" dirty="0">
                          <a:latin typeface="HG丸ｺﾞｼｯｸM-PRO" panose="020F0600000000000000" pitchFamily="50" charset="-128"/>
                          <a:ea typeface="HG丸ｺﾞｼｯｸM-PRO" panose="020F0600000000000000" pitchFamily="50" charset="-128"/>
                        </a:rPr>
                        <a:t>名前</a:t>
                      </a: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660241152"/>
                  </a:ext>
                </a:extLst>
              </a:tr>
            </a:tbl>
          </a:graphicData>
        </a:graphic>
      </p:graphicFrame>
      <p:sp>
        <p:nvSpPr>
          <p:cNvPr id="12" name="テキスト ボックス 11"/>
          <p:cNvSpPr txBox="1"/>
          <p:nvPr/>
        </p:nvSpPr>
        <p:spPr>
          <a:xfrm>
            <a:off x="525800" y="9317929"/>
            <a:ext cx="5962086" cy="369332"/>
          </a:xfrm>
          <a:prstGeom prst="rect">
            <a:avLst/>
          </a:prstGeom>
          <a:gradFill flip="none" rotWithShape="1">
            <a:gsLst>
              <a:gs pos="0">
                <a:srgbClr val="3333CC">
                  <a:alpha val="0"/>
                </a:srgbClr>
              </a:gs>
              <a:gs pos="100000">
                <a:srgbClr val="0033CC"/>
              </a:gs>
              <a:gs pos="0">
                <a:schemeClr val="accent1">
                  <a:tint val="23500"/>
                  <a:satMod val="160000"/>
                </a:schemeClr>
              </a:gs>
            </a:gsLst>
            <a:lin ang="0" scaled="1"/>
            <a:tileRect/>
          </a:gradFill>
        </p:spPr>
        <p:txBody>
          <a:bodyPr wrap="square" rtlCol="0">
            <a:spAutoFit/>
          </a:bodyPr>
          <a:lstStyle/>
          <a:p>
            <a:pPr algn="r"/>
            <a:r>
              <a:rPr kumimoji="1" lang="ja-JP" altLang="en-US" dirty="0"/>
              <a:t>　　　　　　　　</a:t>
            </a:r>
            <a:r>
              <a:rPr kumimoji="1" lang="ja-JP" altLang="en-US" dirty="0">
                <a:solidFill>
                  <a:schemeClr val="bg1"/>
                </a:solidFill>
                <a:latin typeface="AR P丸ゴシック体M" panose="020B0600010101010101" pitchFamily="50" charset="-128"/>
                <a:ea typeface="AR P丸ゴシック体M" panose="020B0600010101010101" pitchFamily="50" charset="-128"/>
              </a:rPr>
              <a:t>みんなで</a:t>
            </a:r>
            <a:r>
              <a:rPr kumimoji="1" lang="ja-JP" altLang="en-US" dirty="0" smtClean="0">
                <a:solidFill>
                  <a:schemeClr val="bg1"/>
                </a:solidFill>
                <a:latin typeface="AR P丸ゴシック体M" panose="020B0600010101010101" pitchFamily="50" charset="-128"/>
                <a:ea typeface="AR P丸ゴシック体M" panose="020B0600010101010101" pitchFamily="50" charset="-128"/>
              </a:rPr>
              <a:t>タイムラインプロジェクト</a:t>
            </a:r>
            <a:r>
              <a:rPr kumimoji="1" lang="en-US" altLang="ja-JP" sz="900" baseline="-25000" dirty="0" smtClean="0">
                <a:solidFill>
                  <a:schemeClr val="bg1"/>
                </a:solidFill>
                <a:latin typeface="BIZ UDPゴシック" panose="020B0400000000000000" pitchFamily="50" charset="-128"/>
                <a:ea typeface="BIZ UDPゴシック" panose="020B0400000000000000" pitchFamily="50" charset="-128"/>
              </a:rPr>
              <a:t>®</a:t>
            </a:r>
            <a:endParaRPr kumimoji="1" lang="ja-JP" altLang="en-US" sz="1000" baseline="-25000" dirty="0">
              <a:solidFill>
                <a:schemeClr val="bg1"/>
              </a:solidFill>
              <a:latin typeface="BIZ UDPゴシック" panose="020B0400000000000000" pitchFamily="50" charset="-128"/>
              <a:ea typeface="BIZ UDPゴシック" panose="020B0400000000000000" pitchFamily="50" charset="-128"/>
            </a:endParaRPr>
          </a:p>
        </p:txBody>
      </p:sp>
      <p:sp>
        <p:nvSpPr>
          <p:cNvPr id="2" name="テキスト ボックス 1"/>
          <p:cNvSpPr txBox="1"/>
          <p:nvPr/>
        </p:nvSpPr>
        <p:spPr>
          <a:xfrm>
            <a:off x="525800" y="1611088"/>
            <a:ext cx="5962085" cy="369332"/>
          </a:xfrm>
          <a:prstGeom prst="rect">
            <a:avLst/>
          </a:prstGeom>
          <a:noFill/>
        </p:spPr>
        <p:txBody>
          <a:bodyPr wrap="square" rtlCol="0">
            <a:spAutoFit/>
          </a:bodyPr>
          <a:lstStyle/>
          <a:p>
            <a:pPr algn="ctr"/>
            <a:r>
              <a:rPr kumimoji="1" lang="ja-JP" altLang="en-US" dirty="0"/>
              <a:t>～マイ・タイムラインをつくるためのヒント集～</a:t>
            </a:r>
          </a:p>
        </p:txBody>
      </p:sp>
      <p:sp>
        <p:nvSpPr>
          <p:cNvPr id="3" name="角丸四角形 2"/>
          <p:cNvSpPr/>
          <p:nvPr/>
        </p:nvSpPr>
        <p:spPr>
          <a:xfrm>
            <a:off x="3412906" y="2752370"/>
            <a:ext cx="1918948" cy="77847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chemeClr val="tx1"/>
                </a:solidFill>
              </a:rPr>
              <a:t>家族で</a:t>
            </a:r>
            <a:endParaRPr kumimoji="1" lang="en-US" altLang="ja-JP" dirty="0">
              <a:solidFill>
                <a:schemeClr val="tx1"/>
              </a:solidFill>
            </a:endParaRPr>
          </a:p>
          <a:p>
            <a:r>
              <a:rPr kumimoji="1" lang="ja-JP" altLang="en-US" dirty="0">
                <a:solidFill>
                  <a:schemeClr val="tx1"/>
                </a:solidFill>
              </a:rPr>
              <a:t>考えてみよう！</a:t>
            </a: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97" y="2895407"/>
            <a:ext cx="1786043" cy="388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グループ化 9"/>
          <p:cNvGrpSpPr/>
          <p:nvPr/>
        </p:nvGrpSpPr>
        <p:grpSpPr>
          <a:xfrm>
            <a:off x="219074" y="3801941"/>
            <a:ext cx="4949825" cy="5103118"/>
            <a:chOff x="360716" y="704718"/>
            <a:chExt cx="5207150" cy="5124582"/>
          </a:xfrm>
        </p:grpSpPr>
        <p:pic>
          <p:nvPicPr>
            <p:cNvPr id="11" name="図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257" y="4097551"/>
              <a:ext cx="1265190" cy="614859"/>
            </a:xfrm>
            <a:prstGeom prst="rect">
              <a:avLst/>
            </a:prstGeom>
          </p:spPr>
        </p:pic>
        <p:pic>
          <p:nvPicPr>
            <p:cNvPr id="13" name="図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5883" y="704718"/>
              <a:ext cx="1772512" cy="1735117"/>
            </a:xfrm>
            <a:prstGeom prst="rect">
              <a:avLst/>
            </a:prstGeom>
          </p:spPr>
        </p:pic>
        <p:cxnSp>
          <p:nvCxnSpPr>
            <p:cNvPr id="14" name="直線矢印コネクタ 13"/>
            <p:cNvCxnSpPr/>
            <p:nvPr/>
          </p:nvCxnSpPr>
          <p:spPr>
            <a:xfrm>
              <a:off x="1107318" y="815360"/>
              <a:ext cx="3742849" cy="5013940"/>
            </a:xfrm>
            <a:prstGeom prst="straightConnector1">
              <a:avLst/>
            </a:prstGeom>
            <a:ln w="295275">
              <a:gradFill>
                <a:gsLst>
                  <a:gs pos="0">
                    <a:schemeClr val="tx2">
                      <a:lumMod val="40000"/>
                      <a:lumOff val="60000"/>
                    </a:schemeClr>
                  </a:gs>
                  <a:gs pos="0">
                    <a:schemeClr val="accent5">
                      <a:lumMod val="60000"/>
                      <a:lumOff val="40000"/>
                    </a:schemeClr>
                  </a:gs>
                  <a:gs pos="100000">
                    <a:srgbClr val="062B7E"/>
                  </a:gs>
                </a:gsLst>
                <a:lin ang="3600000" scaled="0"/>
              </a:gradFill>
              <a:tailEnd type="triangle" w="sm" len="med"/>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716" y="1495462"/>
              <a:ext cx="1236594" cy="876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8745" y="3026451"/>
              <a:ext cx="2168778" cy="1208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75433" y="2418450"/>
              <a:ext cx="1792433" cy="2843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図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0266" y="817261"/>
              <a:ext cx="1566148" cy="1405156"/>
            </a:xfrm>
            <a:prstGeom prst="rect">
              <a:avLst/>
            </a:prstGeom>
          </p:spPr>
        </p:pic>
        <p:pic>
          <p:nvPicPr>
            <p:cNvPr id="19" name="図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3074" y="970769"/>
              <a:ext cx="550795" cy="1076325"/>
            </a:xfrm>
            <a:prstGeom prst="rect">
              <a:avLst/>
            </a:prstGeom>
          </p:spPr>
        </p:pic>
        <p:sp>
          <p:nvSpPr>
            <p:cNvPr id="20" name="テキスト ボックス 19"/>
            <p:cNvSpPr txBox="1"/>
            <p:nvPr/>
          </p:nvSpPr>
          <p:spPr>
            <a:xfrm>
              <a:off x="2002823" y="2781062"/>
              <a:ext cx="896642" cy="220791"/>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氾濫注意情報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1" name="テキスト ボックス 20"/>
            <p:cNvSpPr txBox="1"/>
            <p:nvPr/>
          </p:nvSpPr>
          <p:spPr>
            <a:xfrm>
              <a:off x="809580" y="845164"/>
              <a:ext cx="1026358" cy="369332"/>
            </a:xfrm>
            <a:prstGeom prst="rect">
              <a:avLst/>
            </a:prstGeom>
            <a:noFill/>
            <a:ln>
              <a:noFill/>
            </a:ln>
            <a:effectLst>
              <a:glow rad="63500">
                <a:schemeClr val="bg1">
                  <a:alpha val="40000"/>
                </a:schemeClr>
              </a:glow>
            </a:effectLst>
          </p:spPr>
          <p:txBody>
            <a:bodyPr wrap="square" rtlCol="0">
              <a:spAutoFit/>
            </a:bodyPr>
            <a:lstStyle/>
            <a:p>
              <a:r>
                <a:rPr kumimoji="1" lang="ja-JP" altLang="en-US" b="1" spc="-150"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３日前</a:t>
              </a:r>
              <a:endParaRPr kumimoji="1" lang="ja-JP" altLang="en-US" b="1" spc="-150"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2" name="テキスト ボックス 21"/>
            <p:cNvSpPr txBox="1"/>
            <p:nvPr/>
          </p:nvSpPr>
          <p:spPr>
            <a:xfrm>
              <a:off x="3963751" y="5200350"/>
              <a:ext cx="1302663" cy="378498"/>
            </a:xfrm>
            <a:prstGeom prst="rect">
              <a:avLst/>
            </a:prstGeom>
            <a:noFill/>
            <a:ln>
              <a:noFill/>
            </a:ln>
            <a:effectLst>
              <a:glow rad="63500">
                <a:schemeClr val="bg1">
                  <a:alpha val="40000"/>
                </a:schemeClr>
              </a:glow>
            </a:effectLst>
          </p:spPr>
          <p:txBody>
            <a:bodyPr wrap="square" rtlCol="0">
              <a:spAutoFit/>
            </a:bodyPr>
            <a:lstStyle/>
            <a:p>
              <a:r>
                <a:rPr lang="ja-JP" altLang="en-US"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氾濫発生</a:t>
              </a:r>
              <a:endParaRPr kumimoji="1" lang="ja-JP" altLang="en-US"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3" name="テキスト ボックス 22"/>
            <p:cNvSpPr txBox="1"/>
            <p:nvPr/>
          </p:nvSpPr>
          <p:spPr>
            <a:xfrm>
              <a:off x="3237501" y="4541666"/>
              <a:ext cx="896642" cy="220791"/>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氾濫危険情報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4" name="テキスト ボックス 23"/>
            <p:cNvSpPr txBox="1"/>
            <p:nvPr/>
          </p:nvSpPr>
          <p:spPr>
            <a:xfrm>
              <a:off x="3992939" y="5508413"/>
              <a:ext cx="1045547" cy="220791"/>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氾濫発生情報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5" name="テキスト ボックス 24"/>
            <p:cNvSpPr txBox="1"/>
            <p:nvPr/>
          </p:nvSpPr>
          <p:spPr>
            <a:xfrm>
              <a:off x="2654368" y="3724474"/>
              <a:ext cx="896642" cy="220791"/>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氾濫警戒情報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6" name="テキスト ボックス 25"/>
            <p:cNvSpPr txBox="1"/>
            <p:nvPr/>
          </p:nvSpPr>
          <p:spPr>
            <a:xfrm>
              <a:off x="2774059" y="3139050"/>
              <a:ext cx="1038002" cy="253916"/>
            </a:xfrm>
            <a:prstGeom prst="rect">
              <a:avLst/>
            </a:prstGeom>
            <a:noFill/>
            <a:ln>
              <a:noFill/>
            </a:ln>
            <a:effectLst>
              <a:glow rad="63500">
                <a:schemeClr val="bg1">
                  <a:alpha val="40000"/>
                </a:schemeClr>
              </a:glow>
            </a:effectLst>
          </p:spPr>
          <p:txBody>
            <a:bodyPr wrap="square" rtlCol="0">
              <a:spAutoFit/>
            </a:bodyPr>
            <a:lstStyle/>
            <a:p>
              <a:r>
                <a:rPr kumimoji="1" lang="ja-JP" altLang="en-US" sz="105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避難準備情報</a:t>
              </a:r>
              <a:endParaRPr kumimoji="1" lang="ja-JP" altLang="en-US" sz="105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27" name="テキスト ボックス 26"/>
            <p:cNvSpPr txBox="1"/>
            <p:nvPr/>
          </p:nvSpPr>
          <p:spPr>
            <a:xfrm>
              <a:off x="2266976" y="2413605"/>
              <a:ext cx="899842" cy="283874"/>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情報収集</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pic>
          <p:nvPicPr>
            <p:cNvPr id="28"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4923" r="63105" b="58026"/>
            <a:stretch/>
          </p:blipFill>
          <p:spPr bwMode="auto">
            <a:xfrm>
              <a:off x="1632206" y="704718"/>
              <a:ext cx="605318" cy="208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テキスト ボックス 28"/>
            <p:cNvSpPr txBox="1"/>
            <p:nvPr/>
          </p:nvSpPr>
          <p:spPr>
            <a:xfrm>
              <a:off x="2375865" y="3451276"/>
              <a:ext cx="1126085" cy="283874"/>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避難の準備</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30" name="テキスト ボックス 29"/>
            <p:cNvSpPr txBox="1"/>
            <p:nvPr/>
          </p:nvSpPr>
          <p:spPr>
            <a:xfrm>
              <a:off x="3054212" y="4274730"/>
              <a:ext cx="1002869" cy="276999"/>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避難の実施</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31" name="テキスト ボックス 30"/>
            <p:cNvSpPr txBox="1"/>
            <p:nvPr/>
          </p:nvSpPr>
          <p:spPr>
            <a:xfrm>
              <a:off x="3356480" y="3949677"/>
              <a:ext cx="820594" cy="260218"/>
            </a:xfrm>
            <a:prstGeom prst="rect">
              <a:avLst/>
            </a:prstGeom>
            <a:noFill/>
            <a:ln>
              <a:noFill/>
            </a:ln>
            <a:effectLst>
              <a:glow rad="63500">
                <a:schemeClr val="bg1">
                  <a:alpha val="40000"/>
                </a:schemeClr>
              </a:glow>
            </a:effectLst>
          </p:spPr>
          <p:txBody>
            <a:bodyPr wrap="square" rtlCol="0">
              <a:spAutoFit/>
            </a:bodyPr>
            <a:lstStyle/>
            <a:p>
              <a:r>
                <a:rPr kumimoji="1" lang="ja-JP" altLang="en-US" sz="105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避難勧告</a:t>
              </a:r>
              <a:endParaRPr kumimoji="1" lang="ja-JP" altLang="en-US" sz="105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32" name="テキスト ボックス 31"/>
            <p:cNvSpPr txBox="1"/>
            <p:nvPr/>
          </p:nvSpPr>
          <p:spPr>
            <a:xfrm>
              <a:off x="853457" y="1132717"/>
              <a:ext cx="904906" cy="283874"/>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情報収集</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grpSp>
    </p:spTree>
    <p:extLst>
      <p:ext uri="{BB962C8B-B14F-4D97-AF65-F5344CB8AC3E}">
        <p14:creationId xmlns:p14="http://schemas.microsoft.com/office/powerpoint/2010/main" val="12618540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660544" y="1060809"/>
            <a:ext cx="5999336" cy="8482436"/>
          </a:xfrm>
          <a:prstGeom prst="rect">
            <a:avLst/>
          </a:prstGeom>
          <a:solidFill>
            <a:srgbClr val="D7F7FF">
              <a:alpha val="65098"/>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避難に役立つ情報を確認してみよう！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970973" y="1647851"/>
            <a:ext cx="5688908" cy="326051"/>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p>
        </p:txBody>
      </p:sp>
      <p:sp>
        <p:nvSpPr>
          <p:cNvPr id="25" name="テキスト ボックス 24"/>
          <p:cNvSpPr txBox="1"/>
          <p:nvPr/>
        </p:nvSpPr>
        <p:spPr>
          <a:xfrm>
            <a:off x="1536725" y="5886025"/>
            <a:ext cx="5091122" cy="3139321"/>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天気に関する情報や川に関する情報などを総合的に判断して、避難をするときに時間がかかる人や支援が必要な人など、早めに避難行動を開始していただきたい人に対して、自治体は</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避難準備・高齢者等避難開始（警戒レベル３）の情報を発令しますので、避難に時間を要する人は避難しましょう。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さらに、天気に関する情報や川に関する情報などから非常に危険な状態が今後予想されると判断した場合は、自治体は</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避難勧告や避難指示（緊急）（警戒レベル４）を発令しますので、安全な場所へ避難しましょう。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p:txBody>
      </p:sp>
      <p:sp>
        <p:nvSpPr>
          <p:cNvPr id="28" name="下矢印 27"/>
          <p:cNvSpPr/>
          <p:nvPr/>
        </p:nvSpPr>
        <p:spPr>
          <a:xfrm>
            <a:off x="966497" y="2570890"/>
            <a:ext cx="633792" cy="2536292"/>
          </a:xfrm>
          <a:prstGeom prst="down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9" name="表 28"/>
          <p:cNvGraphicFramePr>
            <a:graphicFrameLocks noGrp="1"/>
          </p:cNvGraphicFramePr>
          <p:nvPr>
            <p:extLst>
              <p:ext uri="{D42A27DB-BD31-4B8C-83A1-F6EECF244321}">
                <p14:modId xmlns:p14="http://schemas.microsoft.com/office/powerpoint/2010/main" val="378200442"/>
              </p:ext>
            </p:extLst>
          </p:nvPr>
        </p:nvGraphicFramePr>
        <p:xfrm>
          <a:off x="1652923" y="2202004"/>
          <a:ext cx="4806950" cy="2932271"/>
        </p:xfrm>
        <a:graphic>
          <a:graphicData uri="http://schemas.openxmlformats.org/drawingml/2006/table">
            <a:tbl>
              <a:tblPr firstRow="1" bandRow="1">
                <a:tableStyleId>{5C22544A-7EE6-4342-B048-85BDC9FD1C3A}</a:tableStyleId>
              </a:tblPr>
              <a:tblGrid>
                <a:gridCol w="1716578">
                  <a:extLst>
                    <a:ext uri="{9D8B030D-6E8A-4147-A177-3AD203B41FA5}">
                      <a16:colId xmlns:a16="http://schemas.microsoft.com/office/drawing/2014/main" xmlns="" val="20000"/>
                    </a:ext>
                  </a:extLst>
                </a:gridCol>
                <a:gridCol w="3090372">
                  <a:extLst>
                    <a:ext uri="{9D8B030D-6E8A-4147-A177-3AD203B41FA5}">
                      <a16:colId xmlns:a16="http://schemas.microsoft.com/office/drawing/2014/main" xmlns="" val="20001"/>
                    </a:ext>
                  </a:extLst>
                </a:gridCol>
              </a:tblGrid>
              <a:tr h="368300">
                <a:tc>
                  <a:txBody>
                    <a:bodyPr/>
                    <a:lstStyle/>
                    <a:p>
                      <a:pPr algn="ctr"/>
                      <a:r>
                        <a:rPr kumimoji="1" lang="ja-JP" altLang="en-US" sz="1100" b="0" kern="1200" dirty="0">
                          <a:solidFill>
                            <a:schemeClr val="dk1"/>
                          </a:solidFill>
                          <a:latin typeface="+mn-lt"/>
                          <a:ea typeface="+mn-ea"/>
                          <a:cs typeface="+mn-cs"/>
                        </a:rPr>
                        <a:t>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ja-JP" altLang="en-US" sz="1100" b="0" kern="1200" dirty="0">
                          <a:solidFill>
                            <a:schemeClr val="dk1"/>
                          </a:solidFill>
                          <a:latin typeface="+mn-lt"/>
                          <a:ea typeface="+mn-ea"/>
                          <a:cs typeface="+mn-cs"/>
                        </a:rPr>
                        <a:t>気をつけるポイント</a:t>
                      </a:r>
                      <a:endParaRPr kumimoji="1" lang="en-US" altLang="ja-JP" sz="1100" b="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10000"/>
                  </a:ext>
                </a:extLst>
              </a:tr>
              <a:tr h="520178">
                <a:tc rowSpan="2">
                  <a:txBody>
                    <a:bodyPr/>
                    <a:lstStyle/>
                    <a:p>
                      <a:pPr algn="l"/>
                      <a:r>
                        <a:rPr kumimoji="1" lang="ja-JP" altLang="en-US" sz="1100" b="1" kern="1200" dirty="0">
                          <a:solidFill>
                            <a:schemeClr val="dk1"/>
                          </a:solidFill>
                          <a:latin typeface="+mn-lt"/>
                          <a:ea typeface="+mn-ea"/>
                          <a:cs typeface="+mn-cs"/>
                        </a:rPr>
                        <a:t>①天気に関する情報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b="0" kern="1200" dirty="0">
                          <a:solidFill>
                            <a:schemeClr val="dk1"/>
                          </a:solidFill>
                          <a:latin typeface="+mn-lt"/>
                          <a:ea typeface="+mn-ea"/>
                          <a:cs typeface="+mn-cs"/>
                        </a:rPr>
                        <a:t>・台風の大きさ     ・台風の強さ</a:t>
                      </a:r>
                      <a:endParaRPr kumimoji="1" lang="en-US" altLang="ja-JP" sz="1100" b="0" kern="1200" dirty="0">
                        <a:solidFill>
                          <a:schemeClr val="dk1"/>
                        </a:solidFill>
                        <a:latin typeface="+mn-lt"/>
                        <a:ea typeface="+mn-ea"/>
                        <a:cs typeface="+mn-cs"/>
                      </a:endParaRPr>
                    </a:p>
                    <a:p>
                      <a:pPr algn="l"/>
                      <a:r>
                        <a:rPr kumimoji="1" lang="ja-JP" altLang="en-US" sz="1100" b="0" kern="1200" dirty="0">
                          <a:solidFill>
                            <a:schemeClr val="dk1"/>
                          </a:solidFill>
                          <a:latin typeface="+mn-lt"/>
                          <a:ea typeface="+mn-ea"/>
                          <a:cs typeface="+mn-cs"/>
                        </a:rPr>
                        <a:t>・台風の進路</a:t>
                      </a:r>
                      <a:endParaRPr kumimoji="1" lang="en-US" altLang="ja-JP" sz="1100" b="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595993">
                <a:tc vMerge="1">
                  <a:txBody>
                    <a:bodyPr/>
                    <a:lstStyle/>
                    <a:p>
                      <a:pPr algn="l"/>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100" dirty="0"/>
                        <a:t>・雨量</a:t>
                      </a:r>
                      <a:endParaRPr kumimoji="1" lang="en-US" altLang="ja-JP" sz="1100" dirty="0"/>
                    </a:p>
                    <a:p>
                      <a:pPr algn="l"/>
                      <a:r>
                        <a:rPr kumimoji="1" lang="ja-JP" altLang="en-US" sz="1100" dirty="0"/>
                        <a:t>・雨の降っている地域（川の上流）</a:t>
                      </a:r>
                      <a:endParaRPr kumimoji="1" lang="en-US" altLang="ja-JP" sz="1100" dirty="0"/>
                    </a:p>
                    <a:p>
                      <a:pPr algn="l"/>
                      <a:r>
                        <a:rPr kumimoji="1" lang="ja-JP" altLang="en-US" sz="1100" dirty="0"/>
                        <a:t>・今後の見通し</a:t>
                      </a:r>
                      <a:endParaRPr kumimoji="1" lang="en-US" altLang="ja-JP" sz="1100"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33818">
                <a:tc>
                  <a:txBody>
                    <a:bodyPr/>
                    <a:lstStyle/>
                    <a:p>
                      <a:pPr algn="l"/>
                      <a:r>
                        <a:rPr kumimoji="1" lang="ja-JP" altLang="en-US" sz="1100" b="1" dirty="0"/>
                        <a:t>②川に関する情報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dirty="0"/>
                        <a:t>・近くの川の水位</a:t>
                      </a:r>
                      <a:endParaRPr kumimoji="1" lang="en-US" altLang="ja-JP" sz="1100" dirty="0"/>
                    </a:p>
                    <a:p>
                      <a:pPr algn="l"/>
                      <a:r>
                        <a:rPr kumimoji="1" lang="ja-JP" altLang="en-US" sz="1100" dirty="0"/>
                        <a:t>・上流の川の水位（今後の見通し）</a:t>
                      </a:r>
                      <a:endParaRPr kumimoji="1" lang="en-US" altLang="ja-JP" sz="1100" dirty="0"/>
                    </a:p>
                    <a:p>
                      <a:pPr algn="l"/>
                      <a:r>
                        <a:rPr kumimoji="1" lang="ja-JP" altLang="en-US" sz="1100" dirty="0"/>
                        <a:t>・氾濫の発生</a:t>
                      </a:r>
                      <a:endParaRPr kumimoji="1" lang="en-US" altLang="ja-JP" sz="1100"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88065">
                <a:tc rowSpan="2">
                  <a:txBody>
                    <a:bodyPr/>
                    <a:lstStyle/>
                    <a:p>
                      <a:pPr algn="l"/>
                      <a:r>
                        <a:rPr kumimoji="1" lang="ja-JP" altLang="en-US" sz="1100" b="1" dirty="0"/>
                        <a:t>③避難に関する情報</a:t>
                      </a:r>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dirty="0"/>
                        <a:t>・避難準備・高齢者等避難開始、避難勧告、  </a:t>
                      </a:r>
                      <a:endParaRPr kumimoji="1" lang="en-US" altLang="ja-JP" sz="1100" dirty="0"/>
                    </a:p>
                    <a:p>
                      <a:pPr algn="l"/>
                      <a:r>
                        <a:rPr kumimoji="1" lang="en-US" altLang="ja-JP" sz="1100" dirty="0"/>
                        <a:t>  </a:t>
                      </a:r>
                      <a:r>
                        <a:rPr kumimoji="1" lang="ja-JP" altLang="en-US" sz="1100" dirty="0"/>
                        <a:t>避難指示（緊急）</a:t>
                      </a:r>
                      <a:endParaRPr kumimoji="1" lang="en-US" altLang="ja-JP" sz="1100" dirty="0"/>
                    </a:p>
                    <a:p>
                      <a:pPr algn="l"/>
                      <a:r>
                        <a:rPr kumimoji="1" lang="ja-JP" altLang="en-US" sz="1100" dirty="0"/>
                        <a:t>・指定避難所等の開設情報</a:t>
                      </a:r>
                      <a:endParaRPr kumimoji="1" lang="en-US" altLang="ja-JP"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0004"/>
                  </a:ext>
                </a:extLst>
              </a:tr>
              <a:tr h="259080">
                <a:tc vMerge="1">
                  <a:txBody>
                    <a:bodyPr/>
                    <a:lstStyle/>
                    <a:p>
                      <a:pPr algn="l"/>
                      <a:endParaRPr kumimoji="1" lang="ja-JP" altLang="en-US" sz="1100" b="1"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EB7"/>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100" dirty="0"/>
                        <a:t>・交通の状況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30" name="テキスト ボックス 29"/>
          <p:cNvSpPr txBox="1"/>
          <p:nvPr/>
        </p:nvSpPr>
        <p:spPr>
          <a:xfrm>
            <a:off x="855651" y="2565224"/>
            <a:ext cx="855484" cy="553998"/>
          </a:xfrm>
          <a:prstGeom prst="rect">
            <a:avLst/>
          </a:prstGeom>
          <a:noFill/>
        </p:spPr>
        <p:txBody>
          <a:bodyPr wrap="square" rtlCol="0">
            <a:spAutoFit/>
          </a:bodyPr>
          <a:lstStyle/>
          <a:p>
            <a:pPr algn="ctr"/>
            <a:r>
              <a:rPr kumimoji="1" lang="ja-JP" altLang="en-US" sz="1500" b="1" dirty="0"/>
              <a:t>台風</a:t>
            </a:r>
            <a:endParaRPr kumimoji="1" lang="en-US" altLang="ja-JP" sz="1500" b="1" dirty="0"/>
          </a:p>
          <a:p>
            <a:pPr algn="ctr"/>
            <a:r>
              <a:rPr kumimoji="1" lang="ja-JP" altLang="en-US" sz="1500" b="1" dirty="0"/>
              <a:t>発生</a:t>
            </a:r>
          </a:p>
        </p:txBody>
      </p:sp>
      <p:sp>
        <p:nvSpPr>
          <p:cNvPr id="31" name="テキスト ボックス 30"/>
          <p:cNvSpPr txBox="1"/>
          <p:nvPr/>
        </p:nvSpPr>
        <p:spPr>
          <a:xfrm>
            <a:off x="855651" y="4597224"/>
            <a:ext cx="855484" cy="323165"/>
          </a:xfrm>
          <a:prstGeom prst="rect">
            <a:avLst/>
          </a:prstGeom>
          <a:noFill/>
        </p:spPr>
        <p:txBody>
          <a:bodyPr wrap="square" rtlCol="0">
            <a:spAutoFit/>
          </a:bodyPr>
          <a:lstStyle/>
          <a:p>
            <a:pPr algn="ctr"/>
            <a:r>
              <a:rPr kumimoji="1" lang="ja-JP" altLang="en-US" sz="1500" b="1" dirty="0"/>
              <a:t>緊急時</a:t>
            </a:r>
          </a:p>
        </p:txBody>
      </p:sp>
      <p:sp>
        <p:nvSpPr>
          <p:cNvPr id="32" name="テキスト ボックス 31"/>
          <p:cNvSpPr txBox="1"/>
          <p:nvPr/>
        </p:nvSpPr>
        <p:spPr>
          <a:xfrm>
            <a:off x="840852" y="3156184"/>
            <a:ext cx="855484" cy="1292662"/>
          </a:xfrm>
          <a:prstGeom prst="rect">
            <a:avLst/>
          </a:prstGeom>
          <a:noFill/>
        </p:spPr>
        <p:txBody>
          <a:bodyPr wrap="square" rtlCol="0">
            <a:spAutoFit/>
          </a:bodyPr>
          <a:lstStyle/>
          <a:p>
            <a:pPr algn="ctr"/>
            <a:r>
              <a:rPr kumimoji="1" lang="ja-JP" altLang="en-US" sz="1300" b="1" dirty="0"/>
              <a:t>川</a:t>
            </a:r>
            <a:endParaRPr kumimoji="1" lang="en-US" altLang="ja-JP" sz="1300" b="1" dirty="0"/>
          </a:p>
          <a:p>
            <a:pPr algn="ctr"/>
            <a:r>
              <a:rPr kumimoji="1" lang="ja-JP" altLang="en-US" sz="1300" b="1" dirty="0"/>
              <a:t>の</a:t>
            </a:r>
            <a:endParaRPr kumimoji="1" lang="en-US" altLang="ja-JP" sz="1300" b="1" dirty="0"/>
          </a:p>
          <a:p>
            <a:pPr algn="ctr"/>
            <a:r>
              <a:rPr kumimoji="1" lang="ja-JP" altLang="en-US" sz="1300" b="1" dirty="0"/>
              <a:t>水</a:t>
            </a:r>
            <a:endParaRPr kumimoji="1" lang="en-US" altLang="ja-JP" sz="1300" b="1" dirty="0"/>
          </a:p>
          <a:p>
            <a:pPr algn="ctr"/>
            <a:r>
              <a:rPr kumimoji="1" lang="ja-JP" altLang="en-US" sz="1300" b="1" dirty="0"/>
              <a:t>位</a:t>
            </a:r>
            <a:endParaRPr kumimoji="1" lang="en-US" altLang="ja-JP" sz="1300" b="1" dirty="0"/>
          </a:p>
          <a:p>
            <a:pPr algn="ctr"/>
            <a:r>
              <a:rPr kumimoji="1" lang="ja-JP" altLang="en-US" sz="1300" b="1" dirty="0"/>
              <a:t>上</a:t>
            </a:r>
            <a:endParaRPr kumimoji="1" lang="en-US" altLang="ja-JP" sz="1300" b="1" dirty="0"/>
          </a:p>
          <a:p>
            <a:pPr algn="ctr"/>
            <a:r>
              <a:rPr kumimoji="1" lang="ja-JP" altLang="en-US" sz="1300" b="1" dirty="0"/>
              <a:t>昇</a:t>
            </a:r>
          </a:p>
        </p:txBody>
      </p:sp>
      <p:sp>
        <p:nvSpPr>
          <p:cNvPr id="39" name="テキスト ボックス 38"/>
          <p:cNvSpPr txBox="1"/>
          <p:nvPr/>
        </p:nvSpPr>
        <p:spPr>
          <a:xfrm>
            <a:off x="808819" y="1108766"/>
            <a:ext cx="5698767"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避難行動を判断する時の有効な情報</a:t>
            </a:r>
          </a:p>
        </p:txBody>
      </p:sp>
      <p:sp>
        <p:nvSpPr>
          <p:cNvPr id="40" name="テキスト ボックス 39"/>
          <p:cNvSpPr txBox="1"/>
          <p:nvPr/>
        </p:nvSpPr>
        <p:spPr>
          <a:xfrm>
            <a:off x="808819" y="1509351"/>
            <a:ext cx="5819028" cy="646331"/>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洪水時に得られる情報は、天気（台風、雨）、川、避難と様々です。これらは、時々刻々と変化します。洪水時は、最新の情報を集めて的確に判断しましょう。　</a:t>
            </a:r>
            <a:endParaRPr kumimoji="1" lang="en-US" altLang="ja-JP" sz="1200" dirty="0">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1658758" y="4276330"/>
            <a:ext cx="4811250" cy="830852"/>
          </a:xfrm>
          <a:prstGeom prst="rect">
            <a:avLst/>
          </a:prstGeom>
          <a:noFill/>
          <a:ln w="57150">
            <a:solidFill>
              <a:srgbClr val="FF4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808819" y="5242279"/>
            <a:ext cx="5698767"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③避難に関する情報</a:t>
            </a:r>
          </a:p>
        </p:txBody>
      </p:sp>
      <p:sp>
        <p:nvSpPr>
          <p:cNvPr id="10" name="下矢印 9"/>
          <p:cNvSpPr/>
          <p:nvPr/>
        </p:nvSpPr>
        <p:spPr>
          <a:xfrm>
            <a:off x="3758436" y="7208601"/>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5" name="下矢印 44"/>
          <p:cNvSpPr/>
          <p:nvPr/>
        </p:nvSpPr>
        <p:spPr>
          <a:xfrm>
            <a:off x="965599" y="5810872"/>
            <a:ext cx="316896" cy="3374708"/>
          </a:xfrm>
          <a:prstGeom prst="downArrow">
            <a:avLst/>
          </a:prstGeom>
          <a:gradFill>
            <a:gsLst>
              <a:gs pos="0">
                <a:srgbClr val="953735"/>
              </a:gs>
              <a:gs pos="50000">
                <a:srgbClr val="D99694"/>
              </a:gs>
              <a:gs pos="100000">
                <a:srgbClr val="F2DCDB"/>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a:p>
        </p:txBody>
      </p:sp>
      <p:sp>
        <p:nvSpPr>
          <p:cNvPr id="11" name="テキスト ボックス 10"/>
          <p:cNvSpPr txBox="1"/>
          <p:nvPr/>
        </p:nvSpPr>
        <p:spPr>
          <a:xfrm>
            <a:off x="654175" y="5819048"/>
            <a:ext cx="939745" cy="369332"/>
          </a:xfrm>
          <a:prstGeom prst="rect">
            <a:avLst/>
          </a:prstGeom>
          <a:noFill/>
        </p:spPr>
        <p:txBody>
          <a:bodyPr wrap="square" rtlCol="0">
            <a:spAutoFit/>
          </a:bodyPr>
          <a:lstStyle/>
          <a:p>
            <a:r>
              <a:rPr kumimoji="1" lang="ja-JP" altLang="en-US" b="1" dirty="0"/>
              <a:t>半日前</a:t>
            </a:r>
          </a:p>
        </p:txBody>
      </p:sp>
      <p:sp>
        <p:nvSpPr>
          <p:cNvPr id="49" name="テキスト ボックス 48"/>
          <p:cNvSpPr txBox="1"/>
          <p:nvPr/>
        </p:nvSpPr>
        <p:spPr>
          <a:xfrm>
            <a:off x="602219" y="8816248"/>
            <a:ext cx="1153843" cy="369332"/>
          </a:xfrm>
          <a:prstGeom prst="rect">
            <a:avLst/>
          </a:prstGeom>
          <a:noFill/>
        </p:spPr>
        <p:txBody>
          <a:bodyPr wrap="square" rtlCol="0">
            <a:spAutoFit/>
          </a:bodyPr>
          <a:lstStyle/>
          <a:p>
            <a:r>
              <a:rPr kumimoji="1" lang="ja-JP" altLang="en-US" b="1"/>
              <a:t>３時間前</a:t>
            </a:r>
            <a:endParaRPr kumimoji="1" lang="ja-JP" altLang="en-US" b="1" dirty="0"/>
          </a:p>
        </p:txBody>
      </p:sp>
      <p:sp>
        <p:nvSpPr>
          <p:cNvPr id="20" name="テキスト ボックス 19"/>
          <p:cNvSpPr txBox="1"/>
          <p:nvPr/>
        </p:nvSpPr>
        <p:spPr>
          <a:xfrm>
            <a:off x="0" y="9543245"/>
            <a:ext cx="6858000" cy="369332"/>
          </a:xfrm>
          <a:prstGeom prst="rect">
            <a:avLst/>
          </a:prstGeom>
          <a:noFill/>
        </p:spPr>
        <p:txBody>
          <a:bodyPr wrap="square" rtlCol="0">
            <a:spAutoFit/>
          </a:bodyPr>
          <a:lstStyle/>
          <a:p>
            <a:pPr algn="ctr"/>
            <a:r>
              <a:rPr kumimoji="1" lang="en-US" altLang="ja-JP" dirty="0"/>
              <a:t>-8-</a:t>
            </a:r>
            <a:endParaRPr kumimoji="1" lang="ja-JP" altLang="en-US" dirty="0"/>
          </a:p>
        </p:txBody>
      </p:sp>
    </p:spTree>
    <p:extLst>
      <p:ext uri="{BB962C8B-B14F-4D97-AF65-F5344CB8AC3E}">
        <p14:creationId xmlns:p14="http://schemas.microsoft.com/office/powerpoint/2010/main" val="514995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98667" y="8526568"/>
            <a:ext cx="718994" cy="718994"/>
          </a:xfrm>
          <a:prstGeom prst="rect">
            <a:avLst/>
          </a:prstGeom>
        </p:spPr>
      </p:pic>
      <p:pic>
        <p:nvPicPr>
          <p:cNvPr id="4098" name="Picture 2" descr="C:\Users\kn0191\Desktop\キャプチャ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5629" y="7771462"/>
            <a:ext cx="1669777" cy="1407011"/>
          </a:xfrm>
          <a:prstGeom prst="rect">
            <a:avLst/>
          </a:prstGeom>
          <a:noFill/>
          <a:ln w="9525">
            <a:solidFill>
              <a:schemeClr val="tx1"/>
            </a:solidFill>
          </a:ln>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避難に役立つ情報を確認してみよう！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679172" y="1526688"/>
            <a:ext cx="3905528" cy="1938992"/>
          </a:xfrm>
          <a:prstGeom prst="rect">
            <a:avLst/>
          </a:prstGeom>
          <a:noFill/>
        </p:spPr>
        <p:txBody>
          <a:bodyPr wrap="square" rtlCol="0">
            <a:spAutoFit/>
          </a:bodyPr>
          <a:lstStyle/>
          <a:p>
            <a:pPr>
              <a:lnSpc>
                <a:spcPct val="200000"/>
              </a:lnSpc>
            </a:pPr>
            <a:r>
              <a:rPr kumimoji="1" lang="ja-JP" altLang="en-US" sz="1200" dirty="0">
                <a:latin typeface="HG丸ｺﾞｼｯｸM-PRO" panose="020F0600000000000000" pitchFamily="50" charset="-128"/>
                <a:ea typeface="HG丸ｺﾞｼｯｸM-PRO" panose="020F0600000000000000" pitchFamily="50" charset="-128"/>
              </a:rPr>
              <a:t>　災害が発生し、危険なときは自治体から</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避難勧告・避難指示（緊急）（警戒レベル</a:t>
            </a:r>
            <a:r>
              <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4</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a:t>
            </a:r>
            <a:r>
              <a:rPr kumimoji="1" lang="ja-JP" altLang="en-US" sz="1200" dirty="0">
                <a:latin typeface="HG丸ｺﾞｼｯｸM-PRO" panose="020F0600000000000000" pitchFamily="50" charset="-128"/>
                <a:ea typeface="HG丸ｺﾞｼｯｸM-PRO" panose="020F0600000000000000" pitchFamily="50" charset="-128"/>
              </a:rPr>
              <a:t>等が発令されます。</a:t>
            </a:r>
            <a:endParaRPr kumimoji="1" lang="en-US" altLang="ja-JP" sz="1200" dirty="0">
              <a:latin typeface="HG丸ｺﾞｼｯｸM-PRO" panose="020F0600000000000000" pitchFamily="50" charset="-128"/>
              <a:ea typeface="HG丸ｺﾞｼｯｸM-PRO" panose="020F0600000000000000" pitchFamily="50" charset="-128"/>
            </a:endParaRPr>
          </a:p>
          <a:p>
            <a:pPr>
              <a:lnSpc>
                <a:spcPct val="200000"/>
              </a:lnSpc>
            </a:pPr>
            <a:r>
              <a:rPr kumimoji="1" lang="ja-JP" altLang="en-US" sz="1200" dirty="0">
                <a:latin typeface="HG丸ｺﾞｼｯｸM-PRO" panose="020F0600000000000000" pitchFamily="50" charset="-128"/>
                <a:ea typeface="HG丸ｺﾞｼｯｸM-PRO" panose="020F0600000000000000" pitchFamily="50" charset="-128"/>
              </a:rPr>
              <a:t>　テレビやラジオ、携帯メールやインターネット、　防災行政無線などで正しい情報を確認し、避難してください。</a:t>
            </a:r>
          </a:p>
        </p:txBody>
      </p:sp>
      <p:sp>
        <p:nvSpPr>
          <p:cNvPr id="5" name="テキスト ボックス 4"/>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避難に役立つ情報を確認しよう！！</a:t>
            </a:r>
            <a:endParaRPr kumimoji="1" lang="en-US" altLang="ja-JP" dirty="0">
              <a:latin typeface="HG丸ｺﾞｼｯｸM-PRO" panose="020F0600000000000000" pitchFamily="50" charset="-128"/>
              <a:ea typeface="HG丸ｺﾞｼｯｸM-PRO" panose="020F0600000000000000" pitchFamily="50" charset="-128"/>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5017" y="3388974"/>
            <a:ext cx="5850389" cy="3252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7334" y="1471866"/>
            <a:ext cx="2045635" cy="1954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テキスト ボックス 8"/>
          <p:cNvSpPr txBox="1"/>
          <p:nvPr/>
        </p:nvSpPr>
        <p:spPr>
          <a:xfrm>
            <a:off x="0" y="9543245"/>
            <a:ext cx="6858000" cy="369332"/>
          </a:xfrm>
          <a:prstGeom prst="rect">
            <a:avLst/>
          </a:prstGeom>
          <a:noFill/>
        </p:spPr>
        <p:txBody>
          <a:bodyPr wrap="square" rtlCol="0">
            <a:spAutoFit/>
          </a:bodyPr>
          <a:lstStyle/>
          <a:p>
            <a:pPr algn="ctr"/>
            <a:r>
              <a:rPr kumimoji="1" lang="en-US" altLang="ja-JP" dirty="0"/>
              <a:t>-9-</a:t>
            </a:r>
            <a:endParaRPr kumimoji="1" lang="ja-JP" altLang="en-US" dirty="0"/>
          </a:p>
        </p:txBody>
      </p:sp>
      <p:sp>
        <p:nvSpPr>
          <p:cNvPr id="11" name="テキスト ボックス 10"/>
          <p:cNvSpPr txBox="1"/>
          <p:nvPr/>
        </p:nvSpPr>
        <p:spPr>
          <a:xfrm>
            <a:off x="793726" y="6578753"/>
            <a:ext cx="5847525" cy="1200329"/>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また、大規模な災害が発生した際、</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渋滞の発生や通行止め、そのための迂回路の設置など、普段とは違う交通状況になる</a:t>
            </a:r>
            <a:r>
              <a:rPr kumimoji="1" lang="ja-JP" altLang="en-US" sz="1200" dirty="0">
                <a:latin typeface="HG丸ｺﾞｼｯｸM-PRO" panose="020F0600000000000000" pitchFamily="50" charset="-128"/>
                <a:ea typeface="HG丸ｺﾞｼｯｸM-PRO" panose="020F0600000000000000" pitchFamily="50" charset="-128"/>
              </a:rPr>
              <a:t>ことがありますので、自治体や都道府県、日本道路交通情報センターホームページにアクセスして、</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現在の交通状況を確認</a:t>
            </a:r>
            <a:r>
              <a:rPr kumimoji="1" lang="ja-JP" altLang="en-US" sz="1200" dirty="0">
                <a:latin typeface="HG丸ｺﾞｼｯｸM-PRO" panose="020F0600000000000000" pitchFamily="50" charset="-128"/>
                <a:ea typeface="HG丸ｺﾞｼｯｸM-PRO" panose="020F0600000000000000" pitchFamily="50" charset="-128"/>
              </a:rPr>
              <a:t>してください。</a:t>
            </a:r>
          </a:p>
        </p:txBody>
      </p:sp>
      <p:sp>
        <p:nvSpPr>
          <p:cNvPr id="13" name="テキスト ボックス 12"/>
          <p:cNvSpPr txBox="1"/>
          <p:nvPr/>
        </p:nvSpPr>
        <p:spPr>
          <a:xfrm>
            <a:off x="4730899" y="9186699"/>
            <a:ext cx="2008307" cy="200055"/>
          </a:xfrm>
          <a:prstGeom prst="rect">
            <a:avLst/>
          </a:prstGeom>
          <a:noFill/>
        </p:spPr>
        <p:txBody>
          <a:bodyPr wrap="square" rtlCol="0">
            <a:spAutoFit/>
          </a:bodyPr>
          <a:lstStyle/>
          <a:p>
            <a:pPr algn="ctr"/>
            <a:r>
              <a:rPr kumimoji="1" lang="ja-JP" altLang="en-US" sz="700" dirty="0">
                <a:latin typeface="HG丸ｺﾞｼｯｸM-PRO" panose="020F0600000000000000" pitchFamily="50" charset="-128"/>
                <a:ea typeface="HG丸ｺﾞｼｯｸM-PRO" panose="020F0600000000000000" pitchFamily="50" charset="-128"/>
              </a:rPr>
              <a:t>日本道路交通情報センターホームページ</a:t>
            </a:r>
          </a:p>
        </p:txBody>
      </p:sp>
      <p:sp>
        <p:nvSpPr>
          <p:cNvPr id="8" name="テキスト ボックス 7"/>
          <p:cNvSpPr txBox="1"/>
          <p:nvPr/>
        </p:nvSpPr>
        <p:spPr>
          <a:xfrm>
            <a:off x="5862630" y="4088758"/>
            <a:ext cx="114300" cy="253916"/>
          </a:xfrm>
          <a:prstGeom prst="rect">
            <a:avLst/>
          </a:prstGeom>
          <a:noFill/>
          <a:ln>
            <a:noFill/>
          </a:ln>
        </p:spPr>
        <p:txBody>
          <a:bodyPr wrap="square" rtlCol="0">
            <a:spAutoFit/>
          </a:bodyPr>
          <a:lstStyle/>
          <a:p>
            <a:r>
              <a:rPr kumimoji="1" lang="ja-JP" altLang="en-US" sz="1050" dirty="0" err="1"/>
              <a:t>。</a:t>
            </a:r>
            <a:endParaRPr kumimoji="1" lang="ja-JP" altLang="en-US" sz="1050" dirty="0"/>
          </a:p>
        </p:txBody>
      </p:sp>
      <p:sp>
        <p:nvSpPr>
          <p:cNvPr id="15" name="テキスト ボックス 14"/>
          <p:cNvSpPr txBox="1"/>
          <p:nvPr/>
        </p:nvSpPr>
        <p:spPr>
          <a:xfrm>
            <a:off x="3603061" y="5793845"/>
            <a:ext cx="114300" cy="253916"/>
          </a:xfrm>
          <a:prstGeom prst="rect">
            <a:avLst/>
          </a:prstGeom>
          <a:noFill/>
          <a:ln>
            <a:noFill/>
          </a:ln>
        </p:spPr>
        <p:txBody>
          <a:bodyPr wrap="square" rtlCol="0">
            <a:spAutoFit/>
          </a:bodyPr>
          <a:lstStyle/>
          <a:p>
            <a:r>
              <a:rPr kumimoji="1" lang="ja-JP" altLang="en-US" sz="1050" dirty="0" err="1"/>
              <a:t>。</a:t>
            </a:r>
            <a:endParaRPr kumimoji="1" lang="ja-JP" altLang="en-US" sz="1050" dirty="0"/>
          </a:p>
        </p:txBody>
      </p:sp>
      <p:sp>
        <p:nvSpPr>
          <p:cNvPr id="16" name="テキスト ボックス 15"/>
          <p:cNvSpPr txBox="1"/>
          <p:nvPr/>
        </p:nvSpPr>
        <p:spPr>
          <a:xfrm>
            <a:off x="2409813" y="6189870"/>
            <a:ext cx="114300" cy="253916"/>
          </a:xfrm>
          <a:prstGeom prst="rect">
            <a:avLst/>
          </a:prstGeom>
          <a:noFill/>
          <a:ln>
            <a:noFill/>
          </a:ln>
        </p:spPr>
        <p:txBody>
          <a:bodyPr wrap="square" rtlCol="0">
            <a:spAutoFit/>
          </a:bodyPr>
          <a:lstStyle/>
          <a:p>
            <a:r>
              <a:rPr kumimoji="1" lang="ja-JP" altLang="en-US" sz="1050" dirty="0" err="1"/>
              <a:t>。</a:t>
            </a:r>
            <a:endParaRPr kumimoji="1" lang="ja-JP" altLang="en-US" sz="1050" dirty="0"/>
          </a:p>
        </p:txBody>
      </p:sp>
      <p:graphicFrame>
        <p:nvGraphicFramePr>
          <p:cNvPr id="14" name="表 13"/>
          <p:cNvGraphicFramePr>
            <a:graphicFrameLocks noGrp="1"/>
          </p:cNvGraphicFramePr>
          <p:nvPr>
            <p:extLst>
              <p:ext uri="{D42A27DB-BD31-4B8C-83A1-F6EECF244321}">
                <p14:modId xmlns:p14="http://schemas.microsoft.com/office/powerpoint/2010/main" val="3500585604"/>
              </p:ext>
            </p:extLst>
          </p:nvPr>
        </p:nvGraphicFramePr>
        <p:xfrm>
          <a:off x="764651" y="7863838"/>
          <a:ext cx="4069742" cy="461179"/>
        </p:xfrm>
        <a:graphic>
          <a:graphicData uri="http://schemas.openxmlformats.org/drawingml/2006/table">
            <a:tbl>
              <a:tblPr firstRow="1" bandRow="1">
                <a:tableStyleId>{5940675A-B579-460E-94D1-54222C63F5DA}</a:tableStyleId>
              </a:tblPr>
              <a:tblGrid>
                <a:gridCol w="2058062">
                  <a:extLst>
                    <a:ext uri="{9D8B030D-6E8A-4147-A177-3AD203B41FA5}">
                      <a16:colId xmlns:a16="http://schemas.microsoft.com/office/drawing/2014/main" xmlns="" val="2712700302"/>
                    </a:ext>
                  </a:extLst>
                </a:gridCol>
                <a:gridCol w="2011680">
                  <a:extLst>
                    <a:ext uri="{9D8B030D-6E8A-4147-A177-3AD203B41FA5}">
                      <a16:colId xmlns:a16="http://schemas.microsoft.com/office/drawing/2014/main" xmlns="" val="3034309014"/>
                    </a:ext>
                  </a:extLst>
                </a:gridCol>
              </a:tblGrid>
              <a:tr h="46117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latin typeface="HG丸ｺﾞｼｯｸM-PRO" panose="020F0600000000000000" pitchFamily="50" charset="-128"/>
                          <a:ea typeface="HG丸ｺﾞｼｯｸM-PRO" panose="020F0600000000000000" pitchFamily="50" charset="-128"/>
                          <a:cs typeface="+mn-cs"/>
                        </a:rPr>
                        <a:t>日本道路交通情報センターホームページ</a:t>
                      </a:r>
                      <a:endParaRPr kumimoji="1" lang="en-US" altLang="ja-JP" sz="12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100" dirty="0">
                          <a:latin typeface="HG丸ｺﾞｼｯｸM-PRO" panose="020F0600000000000000" pitchFamily="50" charset="-128"/>
                          <a:ea typeface="HG丸ｺﾞｼｯｸM-PRO" panose="020F0600000000000000" pitchFamily="50" charset="-128"/>
                        </a:rPr>
                        <a:t>http://www.jartic.or.jp/</a:t>
                      </a:r>
                      <a:endParaRPr kumimoji="1" lang="ja-JP" altLang="en-US" sz="1100" dirty="0">
                        <a:latin typeface="HG丸ｺﾞｼｯｸM-PRO" panose="020F0600000000000000" pitchFamily="50" charset="-128"/>
                        <a:ea typeface="HG丸ｺﾞｼｯｸM-PRO" panose="020F0600000000000000" pitchFamily="50" charset="-128"/>
                      </a:endParaRPr>
                    </a:p>
                  </a:txBody>
                  <a:tcPr anchor="ctr">
                    <a:solidFill>
                      <a:schemeClr val="bg1"/>
                    </a:solidFill>
                  </a:tcPr>
                </a:tc>
                <a:extLst>
                  <a:ext uri="{0D108BD9-81ED-4DB2-BD59-A6C34878D82A}">
                    <a16:rowId xmlns:a16="http://schemas.microsoft.com/office/drawing/2014/main" xmlns="" val="10002"/>
                  </a:ext>
                </a:extLst>
              </a:tr>
            </a:tbl>
          </a:graphicData>
        </a:graphic>
      </p:graphicFrame>
      <p:sp>
        <p:nvSpPr>
          <p:cNvPr id="18" name="テキスト ボックス 17"/>
          <p:cNvSpPr txBox="1"/>
          <p:nvPr/>
        </p:nvSpPr>
        <p:spPr>
          <a:xfrm>
            <a:off x="4232668" y="8373401"/>
            <a:ext cx="691541" cy="276999"/>
          </a:xfrm>
          <a:prstGeom prst="rect">
            <a:avLst/>
          </a:prstGeom>
          <a:noFill/>
        </p:spPr>
        <p:txBody>
          <a:bodyPr wrap="square" rtlCol="0">
            <a:spAutoFit/>
          </a:bodyPr>
          <a:lstStyle/>
          <a:p>
            <a:pPr>
              <a:lnSpc>
                <a:spcPct val="150000"/>
              </a:lnSpc>
            </a:pPr>
            <a:r>
              <a:rPr kumimoji="1" lang="en-US" altLang="ja-JP" sz="800" dirty="0">
                <a:latin typeface="HG丸ｺﾞｼｯｸM-PRO" panose="020F0600000000000000" pitchFamily="50" charset="-128"/>
                <a:ea typeface="HG丸ｺﾞｼｯｸM-PRO" panose="020F0600000000000000" pitchFamily="50" charset="-128"/>
              </a:rPr>
              <a:t>QR</a:t>
            </a:r>
            <a:r>
              <a:rPr kumimoji="1" lang="ja-JP" altLang="en-US" sz="800" dirty="0">
                <a:latin typeface="HG丸ｺﾞｼｯｸM-PRO" panose="020F0600000000000000" pitchFamily="50" charset="-128"/>
                <a:ea typeface="HG丸ｺﾞｼｯｸM-PRO" panose="020F0600000000000000" pitchFamily="50" charset="-128"/>
              </a:rPr>
              <a:t>コード</a:t>
            </a:r>
          </a:p>
        </p:txBody>
      </p:sp>
    </p:spTree>
    <p:extLst>
      <p:ext uri="{BB962C8B-B14F-4D97-AF65-F5344CB8AC3E}">
        <p14:creationId xmlns:p14="http://schemas.microsoft.com/office/powerpoint/2010/main" val="289695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4148" y="1502703"/>
            <a:ext cx="5500406" cy="7567036"/>
          </a:xfrm>
          <a:prstGeom prst="rect">
            <a:avLst/>
          </a:prstGeom>
        </p:spPr>
      </p:pic>
      <p:sp>
        <p:nvSpPr>
          <p:cNvPr id="4" name="テキスト ボックス 3"/>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避難に関する参考情報</a:t>
            </a:r>
            <a:r>
              <a:rPr kumimoji="1" lang="ja-JP" altLang="en-US" sz="1600" dirty="0">
                <a:solidFill>
                  <a:schemeClr val="bg1"/>
                </a:solidFill>
                <a:latin typeface="HG丸ｺﾞｼｯｸM-PRO" panose="020F0600000000000000" pitchFamily="50" charset="-128"/>
                <a:ea typeface="HG丸ｺﾞｼｯｸM-PRO" panose="020F0600000000000000" pitchFamily="50" charset="-128"/>
              </a:rPr>
              <a:t>　</a:t>
            </a:r>
          </a:p>
        </p:txBody>
      </p:sp>
      <p:pic>
        <p:nvPicPr>
          <p:cNvPr id="5" name="Picture 2" descr="C:\Users\kazufumi\AppData\Local\Microsoft\Windows\Temporary Internet Files\Content.IE5\AM91D473\lgi01a2013122302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6" name="テキスト ボックス 5"/>
          <p:cNvSpPr txBox="1"/>
          <p:nvPr/>
        </p:nvSpPr>
        <p:spPr>
          <a:xfrm>
            <a:off x="0" y="9543245"/>
            <a:ext cx="6858000" cy="369332"/>
          </a:xfrm>
          <a:prstGeom prst="rect">
            <a:avLst/>
          </a:prstGeom>
          <a:noFill/>
        </p:spPr>
        <p:txBody>
          <a:bodyPr wrap="square" rtlCol="0">
            <a:spAutoFit/>
          </a:bodyPr>
          <a:lstStyle/>
          <a:p>
            <a:pPr algn="ctr"/>
            <a:r>
              <a:rPr kumimoji="1" lang="en-US" altLang="ja-JP" dirty="0"/>
              <a:t>-10-</a:t>
            </a:r>
            <a:endParaRPr kumimoji="1" lang="ja-JP" altLang="en-US" dirty="0"/>
          </a:p>
        </p:txBody>
      </p:sp>
      <p:sp>
        <p:nvSpPr>
          <p:cNvPr id="7" name="正方形/長方形 6"/>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警戒レベルに関するチラシ（内閣府）</a:t>
            </a:r>
            <a:endParaRPr kumimoji="1" lang="en-US" altLang="ja-JP" sz="1300" dirty="0">
              <a:latin typeface="HG丸ｺﾞｼｯｸM-PRO" panose="020F0600000000000000" pitchFamily="50" charset="-128"/>
              <a:ea typeface="HG丸ｺﾞｼｯｸM-PRO" panose="020F0600000000000000" pitchFamily="50" charset="-128"/>
            </a:endParaRPr>
          </a:p>
        </p:txBody>
      </p:sp>
      <p:sp>
        <p:nvSpPr>
          <p:cNvPr id="15" name="テキスト ボックス 14"/>
          <p:cNvSpPr txBox="1"/>
          <p:nvPr/>
        </p:nvSpPr>
        <p:spPr>
          <a:xfrm>
            <a:off x="660544" y="8980574"/>
            <a:ext cx="5953614" cy="420564"/>
          </a:xfrm>
          <a:prstGeom prst="rect">
            <a:avLst/>
          </a:prstGeom>
          <a:noFill/>
        </p:spPr>
        <p:txBody>
          <a:bodyPr wrap="square" rtlCol="0" anchor="t" anchorCtr="0">
            <a:spAutoFit/>
          </a:bodyPr>
          <a:lstStyle/>
          <a:p>
            <a:pPr algn="just">
              <a:lnSpc>
                <a:spcPct val="200000"/>
              </a:lnSpc>
            </a:pPr>
            <a:r>
              <a:rPr kumimoji="1" lang="ja-JP" altLang="en-US" sz="1300" dirty="0">
                <a:latin typeface="HG丸ｺﾞｼｯｸM-PRO" panose="020F0600000000000000" pitchFamily="50" charset="-128"/>
                <a:ea typeface="HG丸ｺﾞｼｯｸM-PRO" panose="020F0600000000000000" pitchFamily="50" charset="-128"/>
              </a:rPr>
              <a:t> 　　　　　　　　　　　　　　　  </a:t>
            </a:r>
            <a:r>
              <a:rPr kumimoji="1" lang="en-US" altLang="ja-JP" sz="1300" dirty="0">
                <a:latin typeface="HG丸ｺﾞｼｯｸM-PRO" panose="020F0600000000000000" pitchFamily="50" charset="-128"/>
                <a:ea typeface="HG丸ｺﾞｼｯｸM-PRO" panose="020F0600000000000000" pitchFamily="50" charset="-128"/>
              </a:rPr>
              <a:t>[</a:t>
            </a:r>
            <a:r>
              <a:rPr kumimoji="1" lang="ja-JP" altLang="en-US" sz="1300" dirty="0">
                <a:latin typeface="HG丸ｺﾞｼｯｸM-PRO" panose="020F0600000000000000" pitchFamily="50" charset="-128"/>
                <a:ea typeface="HG丸ｺﾞｼｯｸM-PRO" panose="020F0600000000000000" pitchFamily="50" charset="-128"/>
              </a:rPr>
              <a:t>表面</a:t>
            </a:r>
            <a:r>
              <a:rPr kumimoji="1" lang="en-US" altLang="ja-JP" sz="1300" dirty="0">
                <a:latin typeface="HG丸ｺﾞｼｯｸM-PRO" panose="020F0600000000000000" pitchFamily="50" charset="-128"/>
                <a:ea typeface="HG丸ｺﾞｼｯｸM-PRO" panose="020F0600000000000000" pitchFamily="50" charset="-128"/>
              </a:rPr>
              <a:t>]</a:t>
            </a:r>
            <a:endParaRPr kumimoji="1" lang="ja-JP" altLang="en-US" sz="13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844027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6914" y="1491329"/>
            <a:ext cx="5478069" cy="7545984"/>
          </a:xfrm>
          <a:prstGeom prst="rect">
            <a:avLst/>
          </a:prstGeom>
        </p:spPr>
      </p:pic>
      <p:sp>
        <p:nvSpPr>
          <p:cNvPr id="4" name="テキスト ボックス 3"/>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避難に関する参考情報</a:t>
            </a:r>
            <a:r>
              <a:rPr kumimoji="1" lang="ja-JP" altLang="en-US" sz="1600" dirty="0">
                <a:solidFill>
                  <a:schemeClr val="bg1"/>
                </a:solidFill>
                <a:latin typeface="HG丸ｺﾞｼｯｸM-PRO" panose="020F0600000000000000" pitchFamily="50" charset="-128"/>
                <a:ea typeface="HG丸ｺﾞｼｯｸM-PRO" panose="020F0600000000000000" pitchFamily="50" charset="-128"/>
              </a:rPr>
              <a:t>　</a:t>
            </a:r>
          </a:p>
        </p:txBody>
      </p:sp>
      <p:pic>
        <p:nvPicPr>
          <p:cNvPr id="5" name="Picture 2" descr="C:\Users\kazufumi\AppData\Local\Microsoft\Windows\Temporary Internet Files\Content.IE5\AM91D473\lgi01a2013122302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6" name="テキスト ボックス 5"/>
          <p:cNvSpPr txBox="1"/>
          <p:nvPr/>
        </p:nvSpPr>
        <p:spPr>
          <a:xfrm>
            <a:off x="0" y="9543245"/>
            <a:ext cx="6858000" cy="369332"/>
          </a:xfrm>
          <a:prstGeom prst="rect">
            <a:avLst/>
          </a:prstGeom>
          <a:noFill/>
        </p:spPr>
        <p:txBody>
          <a:bodyPr wrap="square" rtlCol="0">
            <a:spAutoFit/>
          </a:bodyPr>
          <a:lstStyle/>
          <a:p>
            <a:pPr algn="ctr"/>
            <a:r>
              <a:rPr kumimoji="1" lang="en-US" altLang="ja-JP" dirty="0"/>
              <a:t>-11-</a:t>
            </a:r>
            <a:endParaRPr kumimoji="1" lang="ja-JP" altLang="en-US" dirty="0"/>
          </a:p>
        </p:txBody>
      </p:sp>
      <p:sp>
        <p:nvSpPr>
          <p:cNvPr id="7" name="正方形/長方形 6"/>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660544" y="8980574"/>
            <a:ext cx="5953614" cy="492443"/>
          </a:xfrm>
          <a:prstGeom prst="rect">
            <a:avLst/>
          </a:prstGeom>
          <a:noFill/>
        </p:spPr>
        <p:txBody>
          <a:bodyPr wrap="square" rtlCol="0" anchor="t" anchorCtr="0">
            <a:spAutoFit/>
          </a:bodyPr>
          <a:lstStyle/>
          <a:p>
            <a:pPr algn="just">
              <a:lnSpc>
                <a:spcPct val="200000"/>
              </a:lnSpc>
            </a:pPr>
            <a:r>
              <a:rPr kumimoji="1" lang="ja-JP" altLang="en-US" sz="1300" dirty="0">
                <a:latin typeface="HG丸ｺﾞｼｯｸM-PRO" panose="020F0600000000000000" pitchFamily="50" charset="-128"/>
                <a:ea typeface="HG丸ｺﾞｼｯｸM-PRO" panose="020F0600000000000000" pitchFamily="50" charset="-128"/>
              </a:rPr>
              <a:t>　　　　　　　　　　　　　　　　</a:t>
            </a:r>
            <a:r>
              <a:rPr kumimoji="1" lang="en-US" altLang="ja-JP" sz="1300" dirty="0">
                <a:latin typeface="HG丸ｺﾞｼｯｸM-PRO" panose="020F0600000000000000" pitchFamily="50" charset="-128"/>
                <a:ea typeface="HG丸ｺﾞｼｯｸM-PRO" panose="020F0600000000000000" pitchFamily="50" charset="-128"/>
              </a:rPr>
              <a:t>[</a:t>
            </a:r>
            <a:r>
              <a:rPr kumimoji="1" lang="ja-JP" altLang="en-US" sz="1300" dirty="0">
                <a:latin typeface="HG丸ｺﾞｼｯｸM-PRO" panose="020F0600000000000000" pitchFamily="50" charset="-128"/>
                <a:ea typeface="HG丸ｺﾞｼｯｸM-PRO" panose="020F0600000000000000" pitchFamily="50" charset="-128"/>
              </a:rPr>
              <a:t>裏面</a:t>
            </a:r>
            <a:r>
              <a:rPr kumimoji="1" lang="en-US" altLang="ja-JP" sz="1300" dirty="0">
                <a:latin typeface="HG丸ｺﾞｼｯｸM-PRO" panose="020F0600000000000000" pitchFamily="50" charset="-128"/>
                <a:ea typeface="HG丸ｺﾞｼｯｸM-PRO" panose="020F0600000000000000" pitchFamily="50" charset="-128"/>
              </a:rPr>
              <a:t>]</a:t>
            </a:r>
          </a:p>
        </p:txBody>
      </p:sp>
      <p:sp>
        <p:nvSpPr>
          <p:cNvPr id="9" name="テキスト ボックス 8"/>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警戒レベルに関するチラシ（内閣府）</a:t>
            </a:r>
            <a:endParaRPr kumimoji="1" lang="en-US" altLang="ja-JP" sz="1300" dirty="0">
              <a:latin typeface="HG丸ｺﾞｼｯｸM-PRO" panose="020F0600000000000000" pitchFamily="50" charset="-128"/>
              <a:ea typeface="HG丸ｺﾞｼｯｸM-PRO" panose="020F0600000000000000" pitchFamily="50" charset="-128"/>
            </a:endParaRPr>
          </a:p>
        </p:txBody>
      </p:sp>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3326" y="8333546"/>
            <a:ext cx="470071" cy="457163"/>
          </a:xfrm>
          <a:prstGeom prst="rect">
            <a:avLst/>
          </a:prstGeom>
        </p:spPr>
      </p:pic>
    </p:spTree>
    <p:extLst>
      <p:ext uri="{BB962C8B-B14F-4D97-AF65-F5344CB8AC3E}">
        <p14:creationId xmlns:p14="http://schemas.microsoft.com/office/powerpoint/2010/main" val="314969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3192" y="1516847"/>
            <a:ext cx="5338808" cy="7691699"/>
          </a:xfrm>
          <a:prstGeom prst="rect">
            <a:avLst/>
          </a:prstGeom>
        </p:spPr>
      </p:pic>
      <p:sp>
        <p:nvSpPr>
          <p:cNvPr id="7" name="テキスト ボックス 6"/>
          <p:cNvSpPr txBox="1"/>
          <p:nvPr/>
        </p:nvSpPr>
        <p:spPr>
          <a:xfrm>
            <a:off x="0" y="9543245"/>
            <a:ext cx="6858000" cy="369332"/>
          </a:xfrm>
          <a:prstGeom prst="rect">
            <a:avLst/>
          </a:prstGeom>
          <a:noFill/>
        </p:spPr>
        <p:txBody>
          <a:bodyPr wrap="square" rtlCol="0">
            <a:spAutoFit/>
          </a:bodyPr>
          <a:lstStyle/>
          <a:p>
            <a:pPr algn="ctr"/>
            <a:r>
              <a:rPr kumimoji="1" lang="en-US" altLang="ja-JP" dirty="0"/>
              <a:t>-12-</a:t>
            </a:r>
            <a:endParaRPr kumimoji="1" lang="ja-JP" altLang="en-US" dirty="0"/>
          </a:p>
        </p:txBody>
      </p:sp>
      <p:sp>
        <p:nvSpPr>
          <p:cNvPr id="8" name="正方形/長方形 7"/>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避難に関する参考情報</a:t>
            </a:r>
            <a:r>
              <a:rPr kumimoji="1" lang="ja-JP" altLang="en-US" sz="1600" dirty="0">
                <a:solidFill>
                  <a:schemeClr val="bg1"/>
                </a:solidFill>
                <a:latin typeface="HG丸ｺﾞｼｯｸM-PRO" panose="020F0600000000000000" pitchFamily="50" charset="-128"/>
                <a:ea typeface="HG丸ｺﾞｼｯｸM-PRO" panose="020F0600000000000000" pitchFamily="50" charset="-128"/>
              </a:rPr>
              <a:t>　</a:t>
            </a:r>
          </a:p>
        </p:txBody>
      </p:sp>
      <p:pic>
        <p:nvPicPr>
          <p:cNvPr id="12" name="Picture 2" descr="C:\Users\kazufumi\AppData\Local\Microsoft\Windows\Temporary Internet Files\Content.IE5\AM91D473\lgi01a2013122302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6" name="テキスト ボックス 5"/>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警戒レベルに関するチラシ（気象庁）</a:t>
            </a:r>
            <a:endParaRPr kumimoji="1" lang="en-US" altLang="ja-JP" dirty="0">
              <a:latin typeface="HG丸ｺﾞｼｯｸM-PRO" panose="020F0600000000000000" pitchFamily="50" charset="-128"/>
              <a:ea typeface="HG丸ｺﾞｼｯｸM-PRO" panose="020F0600000000000000" pitchFamily="50" charset="-128"/>
            </a:endParaRPr>
          </a:p>
        </p:txBody>
      </p:sp>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4807" y="7503083"/>
            <a:ext cx="459611" cy="452199"/>
          </a:xfrm>
          <a:prstGeom prst="rect">
            <a:avLst/>
          </a:prstGeom>
        </p:spPr>
      </p:pic>
    </p:spTree>
    <p:extLst>
      <p:ext uri="{BB962C8B-B14F-4D97-AF65-F5344CB8AC3E}">
        <p14:creationId xmlns:p14="http://schemas.microsoft.com/office/powerpoint/2010/main" val="991807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n0191\Downloads\QR_Code1569492939.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382" y="7433578"/>
            <a:ext cx="540001"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kn0191\Downloads\QR_Code1569494238.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290" y="677638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kn0191\Downloads\QR_Code1569494373.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199" y="6126587"/>
            <a:ext cx="539999"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C:\Users\kn0191\Downloads\QR_Code1569494455.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107" y="546080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C:\Users\kn0191\Downloads\QR_Code1569494539.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015" y="480959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C:\Users\kn0191\Downloads\QR_Code1569494666.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1923" y="4149482"/>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C:\Users\kn0191\Downloads\QR_Code1569494737.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1831" y="3490808"/>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C:\Users\kn0191\Downloads\QR_Code1569494870.jp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1739" y="282784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33" name="Picture 13" descr="C:\Users\kn0191\Downloads\QR_Code1569494939.jp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664" y="2170940"/>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35" name="Picture 15" descr="C:\Users\kn0191\Downloads\QR_Code1569495090.jpg"/>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572" y="1509943"/>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C:\Users\kn0191\Downloads\QR_Code1569495753.jpg"/>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2475" y="8089313"/>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図 13"/>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621739" y="8751289"/>
            <a:ext cx="540000" cy="540000"/>
          </a:xfrm>
          <a:prstGeom prst="rect">
            <a:avLst/>
          </a:prstGeom>
        </p:spPr>
      </p:pic>
      <p:sp>
        <p:nvSpPr>
          <p:cNvPr id="5" name="テキスト ボックス 4"/>
          <p:cNvSpPr txBox="1"/>
          <p:nvPr/>
        </p:nvSpPr>
        <p:spPr>
          <a:xfrm>
            <a:off x="0" y="9543245"/>
            <a:ext cx="6858000" cy="369332"/>
          </a:xfrm>
          <a:prstGeom prst="rect">
            <a:avLst/>
          </a:prstGeom>
          <a:noFill/>
        </p:spPr>
        <p:txBody>
          <a:bodyPr wrap="square" rtlCol="0">
            <a:spAutoFit/>
          </a:bodyPr>
          <a:lstStyle/>
          <a:p>
            <a:pPr algn="ctr"/>
            <a:r>
              <a:rPr kumimoji="1" lang="en-US" altLang="ja-JP" dirty="0"/>
              <a:t>-13-</a:t>
            </a:r>
            <a:endParaRPr kumimoji="1" lang="ja-JP" altLang="en-US" dirty="0"/>
          </a:p>
        </p:txBody>
      </p:sp>
      <p:sp>
        <p:nvSpPr>
          <p:cNvPr id="8" name="テキスト ボックス 7"/>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避難に関する参考情報</a:t>
            </a:r>
            <a:r>
              <a:rPr kumimoji="1" lang="ja-JP" altLang="en-US" sz="1600" dirty="0">
                <a:solidFill>
                  <a:schemeClr val="bg1"/>
                </a:solidFill>
                <a:latin typeface="HG丸ｺﾞｼｯｸM-PRO" panose="020F0600000000000000" pitchFamily="50" charset="-128"/>
                <a:ea typeface="HG丸ｺﾞｼｯｸM-PRO" panose="020F0600000000000000" pitchFamily="50" charset="-128"/>
              </a:rPr>
              <a:t>　</a:t>
            </a:r>
          </a:p>
        </p:txBody>
      </p:sp>
      <p:pic>
        <p:nvPicPr>
          <p:cNvPr id="10" name="Picture 2" descr="C:\Users\kazufumi\AppData\Local\Microsoft\Windows\Temporary Internet Files\Content.IE5\AM91D473\lgi01a201312230200[1].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11" name="正方形/長方形 10"/>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660544" y="1136225"/>
            <a:ext cx="4193396" cy="307777"/>
          </a:xfrm>
          <a:prstGeom prst="rect">
            <a:avLst/>
          </a:prstGeom>
          <a:noFill/>
        </p:spPr>
        <p:txBody>
          <a:bodyPr wrap="square" rtlCol="0">
            <a:spAutoFit/>
          </a:bodyPr>
          <a:lstStyle/>
          <a:p>
            <a:r>
              <a:rPr kumimoji="1" lang="ja-JP" altLang="en-US" sz="1400" dirty="0" smtClean="0">
                <a:solidFill>
                  <a:srgbClr val="C00000"/>
                </a:solidFill>
                <a:latin typeface="HG丸ｺﾞｼｯｸM-PRO" panose="020F0600000000000000" pitchFamily="50" charset="-128"/>
                <a:ea typeface="HG丸ｺﾞｼｯｸM-PRO" panose="020F0600000000000000" pitchFamily="50" charset="-128"/>
              </a:rPr>
              <a:t>■</a:t>
            </a:r>
            <a:r>
              <a:rPr lang="ja-JP" altLang="en-US" sz="1400" dirty="0" smtClean="0">
                <a:latin typeface="HG丸ｺﾞｼｯｸM-PRO" panose="020F0600000000000000" pitchFamily="50" charset="-128"/>
                <a:ea typeface="HG丸ｺﾞｼｯｸM-PRO" panose="020F0600000000000000" pitchFamily="50" charset="-128"/>
              </a:rPr>
              <a:t>国土交通省河川</a:t>
            </a:r>
            <a:r>
              <a:rPr lang="ja-JP" altLang="en-US" sz="1400" dirty="0">
                <a:latin typeface="HG丸ｺﾞｼｯｸM-PRO" panose="020F0600000000000000" pitchFamily="50" charset="-128"/>
                <a:ea typeface="HG丸ｺﾞｼｯｸM-PRO" panose="020F0600000000000000" pitchFamily="50" charset="-128"/>
              </a:rPr>
              <a:t>事務所ホームページ</a:t>
            </a:r>
            <a:r>
              <a:rPr lang="ja-JP" altLang="en-US" sz="1200" dirty="0">
                <a:latin typeface="HG丸ｺﾞｼｯｸM-PRO" panose="020F0600000000000000" pitchFamily="50" charset="-128"/>
                <a:ea typeface="HG丸ｺﾞｼｯｸM-PRO" panose="020F0600000000000000" pitchFamily="50" charset="-128"/>
              </a:rPr>
              <a:t>（防災情報）</a:t>
            </a:r>
            <a:endParaRPr kumimoji="1" lang="ja-JP" altLang="en-US" sz="1200" dirty="0">
              <a:latin typeface="HG丸ｺﾞｼｯｸM-PRO" panose="020F0600000000000000" pitchFamily="50" charset="-128"/>
              <a:ea typeface="HG丸ｺﾞｼｯｸM-PRO" panose="020F0600000000000000" pitchFamily="50" charset="-128"/>
            </a:endParaRPr>
          </a:p>
        </p:txBody>
      </p:sp>
      <p:sp>
        <p:nvSpPr>
          <p:cNvPr id="24" name="テキスト ボックス 23"/>
          <p:cNvSpPr txBox="1"/>
          <p:nvPr/>
        </p:nvSpPr>
        <p:spPr>
          <a:xfrm>
            <a:off x="5557351" y="1233377"/>
            <a:ext cx="892374" cy="300082"/>
          </a:xfrm>
          <a:prstGeom prst="rect">
            <a:avLst/>
          </a:prstGeom>
          <a:noFill/>
        </p:spPr>
        <p:txBody>
          <a:bodyPr wrap="square" rtlCol="0">
            <a:spAutoFit/>
          </a:bodyPr>
          <a:lstStyle/>
          <a:p>
            <a:pPr>
              <a:lnSpc>
                <a:spcPct val="150000"/>
              </a:lnSpc>
            </a:pPr>
            <a:r>
              <a:rPr kumimoji="1" lang="en-US" altLang="ja-JP" sz="900" dirty="0">
                <a:latin typeface="HG丸ｺﾞｼｯｸM-PRO" panose="020F0600000000000000" pitchFamily="50" charset="-128"/>
                <a:ea typeface="HG丸ｺﾞｼｯｸM-PRO" panose="020F0600000000000000" pitchFamily="50" charset="-128"/>
              </a:rPr>
              <a:t>QR</a:t>
            </a:r>
            <a:r>
              <a:rPr kumimoji="1" lang="ja-JP" altLang="en-US" sz="900" dirty="0">
                <a:latin typeface="HG丸ｺﾞｼｯｸM-PRO" panose="020F0600000000000000" pitchFamily="50" charset="-128"/>
                <a:ea typeface="HG丸ｺﾞｼｯｸM-PRO" panose="020F0600000000000000" pitchFamily="50" charset="-128"/>
              </a:rPr>
              <a:t>コード</a:t>
            </a:r>
          </a:p>
        </p:txBody>
      </p:sp>
      <p:sp>
        <p:nvSpPr>
          <p:cNvPr id="16" name="テキスト ボックス 15"/>
          <p:cNvSpPr txBox="1"/>
          <p:nvPr/>
        </p:nvSpPr>
        <p:spPr>
          <a:xfrm>
            <a:off x="5283292" y="1976329"/>
            <a:ext cx="1204129"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利根川上流河川事務所</a:t>
            </a:r>
          </a:p>
        </p:txBody>
      </p:sp>
      <p:sp>
        <p:nvSpPr>
          <p:cNvPr id="35" name="テキスト ボックス 34"/>
          <p:cNvSpPr txBox="1"/>
          <p:nvPr/>
        </p:nvSpPr>
        <p:spPr>
          <a:xfrm>
            <a:off x="5277615" y="2638558"/>
            <a:ext cx="123355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利根川下流河川事務所</a:t>
            </a:r>
          </a:p>
        </p:txBody>
      </p:sp>
      <p:sp>
        <p:nvSpPr>
          <p:cNvPr id="36" name="テキスト ボックス 35"/>
          <p:cNvSpPr txBox="1"/>
          <p:nvPr/>
        </p:nvSpPr>
        <p:spPr>
          <a:xfrm>
            <a:off x="5389201" y="3289421"/>
            <a:ext cx="1039810" cy="218119"/>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霞ヶ浦河川事務所</a:t>
            </a:r>
          </a:p>
        </p:txBody>
      </p:sp>
      <p:sp>
        <p:nvSpPr>
          <p:cNvPr id="37" name="テキスト ボックス 36"/>
          <p:cNvSpPr txBox="1"/>
          <p:nvPr/>
        </p:nvSpPr>
        <p:spPr>
          <a:xfrm>
            <a:off x="5382763" y="3953364"/>
            <a:ext cx="1065537" cy="223790"/>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江戸川河川事務所</a:t>
            </a:r>
          </a:p>
        </p:txBody>
      </p:sp>
      <p:sp>
        <p:nvSpPr>
          <p:cNvPr id="38" name="テキスト ボックス 37"/>
          <p:cNvSpPr txBox="1"/>
          <p:nvPr/>
        </p:nvSpPr>
        <p:spPr>
          <a:xfrm>
            <a:off x="5323632" y="4607262"/>
            <a:ext cx="1181869" cy="215444"/>
          </a:xfrm>
          <a:prstGeom prst="rect">
            <a:avLst/>
          </a:prstGeom>
          <a:noFill/>
        </p:spPr>
        <p:txBody>
          <a:bodyPr wrap="square" rtlCol="0">
            <a:spAutoFit/>
          </a:bodyPr>
          <a:lstStyle/>
          <a:p>
            <a:r>
              <a:rPr kumimoji="1" lang="zh-TW" altLang="en-US" sz="800" dirty="0">
                <a:latin typeface="HG丸ｺﾞｼｯｸM-PRO" panose="020F0600000000000000" pitchFamily="50" charset="-128"/>
                <a:ea typeface="HG丸ｺﾞｼｯｸM-PRO" panose="020F0600000000000000" pitchFamily="50" charset="-128"/>
              </a:rPr>
              <a:t>渡良瀬川</a:t>
            </a:r>
            <a:r>
              <a:rPr kumimoji="1" lang="ja-JP" altLang="en-US" sz="800" dirty="0">
                <a:latin typeface="HG丸ｺﾞｼｯｸM-PRO" panose="020F0600000000000000" pitchFamily="50" charset="-128"/>
                <a:ea typeface="HG丸ｺﾞｼｯｸM-PRO" panose="020F0600000000000000" pitchFamily="50" charset="-128"/>
              </a:rPr>
              <a:t>河川事務所</a:t>
            </a:r>
          </a:p>
        </p:txBody>
      </p:sp>
      <p:sp>
        <p:nvSpPr>
          <p:cNvPr id="39" name="テキスト ボックス 38"/>
          <p:cNvSpPr txBox="1"/>
          <p:nvPr/>
        </p:nvSpPr>
        <p:spPr>
          <a:xfrm>
            <a:off x="5423574" y="5269683"/>
            <a:ext cx="953693" cy="217333"/>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下館河川事務所</a:t>
            </a:r>
          </a:p>
        </p:txBody>
      </p:sp>
      <p:sp>
        <p:nvSpPr>
          <p:cNvPr id="40" name="テキスト ボックス 39"/>
          <p:cNvSpPr txBox="1"/>
          <p:nvPr/>
        </p:nvSpPr>
        <p:spPr>
          <a:xfrm>
            <a:off x="5352360" y="5931721"/>
            <a:ext cx="1099738"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荒川上流河川事務所</a:t>
            </a:r>
          </a:p>
        </p:txBody>
      </p:sp>
      <p:sp>
        <p:nvSpPr>
          <p:cNvPr id="41" name="テキスト ボックス 40"/>
          <p:cNvSpPr txBox="1"/>
          <p:nvPr/>
        </p:nvSpPr>
        <p:spPr>
          <a:xfrm>
            <a:off x="5348865" y="6582447"/>
            <a:ext cx="1109754"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荒川下流河川事務所</a:t>
            </a:r>
          </a:p>
        </p:txBody>
      </p:sp>
      <p:sp>
        <p:nvSpPr>
          <p:cNvPr id="42" name="テキスト ボックス 41"/>
          <p:cNvSpPr txBox="1"/>
          <p:nvPr/>
        </p:nvSpPr>
        <p:spPr>
          <a:xfrm>
            <a:off x="5449805" y="7245861"/>
            <a:ext cx="979206" cy="222587"/>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京浜河川事務所</a:t>
            </a:r>
          </a:p>
        </p:txBody>
      </p:sp>
      <p:sp>
        <p:nvSpPr>
          <p:cNvPr id="43" name="テキスト ボックス 42"/>
          <p:cNvSpPr txBox="1"/>
          <p:nvPr/>
        </p:nvSpPr>
        <p:spPr>
          <a:xfrm>
            <a:off x="5317430" y="7895248"/>
            <a:ext cx="1153065"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常陸河川国道事務所</a:t>
            </a:r>
          </a:p>
        </p:txBody>
      </p:sp>
      <p:sp>
        <p:nvSpPr>
          <p:cNvPr id="44" name="テキスト ボックス 43"/>
          <p:cNvSpPr txBox="1"/>
          <p:nvPr/>
        </p:nvSpPr>
        <p:spPr>
          <a:xfrm>
            <a:off x="5319408" y="8557782"/>
            <a:ext cx="1197968"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高崎河川国道事務所</a:t>
            </a:r>
          </a:p>
        </p:txBody>
      </p:sp>
      <p:sp>
        <p:nvSpPr>
          <p:cNvPr id="45" name="テキスト ボックス 44"/>
          <p:cNvSpPr txBox="1"/>
          <p:nvPr/>
        </p:nvSpPr>
        <p:spPr>
          <a:xfrm>
            <a:off x="5328373" y="9222311"/>
            <a:ext cx="1165872"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甲府河川国道事務所</a:t>
            </a:r>
          </a:p>
        </p:txBody>
      </p:sp>
      <p:graphicFrame>
        <p:nvGraphicFramePr>
          <p:cNvPr id="17" name="表 16"/>
          <p:cNvGraphicFramePr>
            <a:graphicFrameLocks noGrp="1"/>
          </p:cNvGraphicFramePr>
          <p:nvPr>
            <p:extLst>
              <p:ext uri="{D42A27DB-BD31-4B8C-83A1-F6EECF244321}">
                <p14:modId xmlns:p14="http://schemas.microsoft.com/office/powerpoint/2010/main" val="2014633205"/>
              </p:ext>
            </p:extLst>
          </p:nvPr>
        </p:nvGraphicFramePr>
        <p:xfrm>
          <a:off x="810386" y="1516929"/>
          <a:ext cx="5712962" cy="7896912"/>
        </p:xfrm>
        <a:graphic>
          <a:graphicData uri="http://schemas.openxmlformats.org/drawingml/2006/table">
            <a:tbl>
              <a:tblPr firstRow="1" bandRow="1">
                <a:tableStyleId>{3B4B98B0-60AC-42C2-AFA5-B58CD77FA1E5}</a:tableStyleId>
              </a:tblPr>
              <a:tblGrid>
                <a:gridCol w="4432174">
                  <a:extLst>
                    <a:ext uri="{9D8B030D-6E8A-4147-A177-3AD203B41FA5}">
                      <a16:colId xmlns:a16="http://schemas.microsoft.com/office/drawing/2014/main" xmlns="" val="20000"/>
                    </a:ext>
                  </a:extLst>
                </a:gridCol>
                <a:gridCol w="1280788">
                  <a:extLst>
                    <a:ext uri="{9D8B030D-6E8A-4147-A177-3AD203B41FA5}">
                      <a16:colId xmlns:a16="http://schemas.microsoft.com/office/drawing/2014/main" xmlns="" val="20001"/>
                    </a:ext>
                  </a:extLst>
                </a:gridCol>
              </a:tblGrid>
              <a:tr h="658076">
                <a:tc>
                  <a:txBody>
                    <a:bodyPr/>
                    <a:lstStyle/>
                    <a:p>
                      <a:r>
                        <a:rPr kumimoji="1" lang="zh-TW" altLang="en-US" sz="1800" b="0" dirty="0">
                          <a:latin typeface="HG丸ｺﾞｼｯｸM-PRO" panose="020F0600000000000000" pitchFamily="50" charset="-128"/>
                          <a:ea typeface="HG丸ｺﾞｼｯｸM-PRO" panose="020F0600000000000000" pitchFamily="50" charset="-128"/>
                        </a:rPr>
                        <a:t>利根川上流河川事務所 </a:t>
                      </a:r>
                      <a:endParaRPr kumimoji="1" lang="en-US" altLang="zh-TW" sz="1800" b="0" dirty="0">
                        <a:latin typeface="HG丸ｺﾞｼｯｸM-PRO" panose="020F0600000000000000" pitchFamily="50" charset="-128"/>
                        <a:ea typeface="HG丸ｺﾞｼｯｸM-PRO" panose="020F0600000000000000" pitchFamily="50" charset="-128"/>
                      </a:endParaRPr>
                    </a:p>
                    <a:p>
                      <a:endParaRPr kumimoji="1" lang="en-US" altLang="zh-TW" sz="500" b="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b="0" dirty="0">
                          <a:latin typeface="HG丸ｺﾞｼｯｸM-PRO" panose="020F0600000000000000" pitchFamily="50" charset="-128"/>
                          <a:ea typeface="HG丸ｺﾞｼｯｸM-PRO" panose="020F0600000000000000" pitchFamily="50" charset="-128"/>
                        </a:rPr>
                        <a:t>http://www.ktr.mlit.go.jp/tonejo/tonejo_index001.html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zh-TW" sz="1000" b="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利根川下流河川事務所</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http://www.ktr.mlit.go.jp/tonege/tonege_index003.html</a:t>
                      </a:r>
                      <a:endParaRPr kumimoji="1" lang="ja-JP" altLang="en-US"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霞ヶ浦河川事務所</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http://www.ktr.mlit.go.jp/kasumi/kasumi_index001.html</a:t>
                      </a:r>
                      <a:endParaRPr kumimoji="1" lang="en-US" altLang="zh-TW"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zh-TW"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江戸川河川事務所</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http://www.ktr.mlit.go.jp/edogawa/edogawa_index001.html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zh-TW" sz="10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渡良瀬川河川事務所</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http://www.ktr.mlit.go.jp/watarase/watarase_index002.html</a:t>
                      </a:r>
                      <a:endParaRPr kumimoji="1" lang="ja-JP" altLang="en-US"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下館河川事務所</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http://www.ktr.mlit.go.jp/shimodate/shimodate_index002.html</a:t>
                      </a:r>
                      <a:endParaRPr kumimoji="1" lang="en-US" altLang="zh-TW"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zh-TW"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荒川上流河川事務所 </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http://www.ktr.mlit.go.jp/arajo/arajo_index001.html</a:t>
                      </a:r>
                      <a:endParaRPr kumimoji="1" lang="en-US" altLang="zh-TW"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zh-TW"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荒川下流河川事務所 </a:t>
                      </a:r>
                      <a:endParaRPr kumimoji="1" lang="en-US" altLang="zh-TW" sz="18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zh-TW" sz="1050" dirty="0">
                          <a:latin typeface="HG丸ｺﾞｼｯｸM-PRO" panose="020F0600000000000000" pitchFamily="50" charset="-128"/>
                          <a:ea typeface="HG丸ｺﾞｼｯｸM-PRO" panose="020F0600000000000000" pitchFamily="50" charset="-128"/>
                        </a:rPr>
                        <a:t>http://www.ktr.mlit.go.jp/arage/arage_index002.html</a:t>
                      </a:r>
                      <a:endParaRPr kumimoji="1" lang="en-US" altLang="zh-TW"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zh-TW"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658076">
                <a:tc>
                  <a:txBody>
                    <a:bodyPr/>
                    <a:lstStyle/>
                    <a:p>
                      <a:r>
                        <a:rPr kumimoji="1" lang="zh-TW" altLang="en-US" sz="1800" dirty="0">
                          <a:latin typeface="HG丸ｺﾞｼｯｸM-PRO" panose="020F0600000000000000" pitchFamily="50" charset="-128"/>
                          <a:ea typeface="HG丸ｺﾞｼｯｸM-PRO" panose="020F0600000000000000" pitchFamily="50" charset="-128"/>
                        </a:rPr>
                        <a:t>京浜河川事務所 </a:t>
                      </a:r>
                      <a:endParaRPr kumimoji="1" lang="en-US" altLang="zh-TW" sz="700" dirty="0">
                        <a:latin typeface="HG丸ｺﾞｼｯｸM-PRO" panose="020F0600000000000000" pitchFamily="50" charset="-128"/>
                        <a:ea typeface="HG丸ｺﾞｼｯｸM-PRO" panose="020F0600000000000000" pitchFamily="50" charset="-128"/>
                      </a:endParaRPr>
                    </a:p>
                    <a:p>
                      <a:endParaRPr kumimoji="1" lang="en-US" altLang="zh-TW" sz="500" dirty="0">
                        <a:latin typeface="HG丸ｺﾞｼｯｸM-PRO" panose="020F0600000000000000" pitchFamily="50" charset="-128"/>
                        <a:ea typeface="HG丸ｺﾞｼｯｸM-PRO" panose="020F0600000000000000" pitchFamily="50" charset="-128"/>
                      </a:endParaRPr>
                    </a:p>
                    <a:p>
                      <a:r>
                        <a:rPr kumimoji="1" lang="en-US" altLang="zh-TW" sz="1050" dirty="0">
                          <a:latin typeface="HG丸ｺﾞｼｯｸM-PRO" panose="020F0600000000000000" pitchFamily="50" charset="-128"/>
                          <a:ea typeface="HG丸ｺﾞｼｯｸM-PRO" panose="020F0600000000000000" pitchFamily="50" charset="-128"/>
                        </a:rPr>
                        <a:t>http://www.ktr.mlit.go.jp/keihin/keihin_index008.html</a:t>
                      </a:r>
                      <a:endParaRPr kumimoji="1" lang="ja-JP" altLang="en-US" sz="105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658076">
                <a:tc>
                  <a:txBody>
                    <a:bodyPr/>
                    <a:lstStyle/>
                    <a:p>
                      <a:pPr algn="l"/>
                      <a:r>
                        <a:rPr kumimoji="1" lang="zh-TW" altLang="en-US" sz="1800" dirty="0">
                          <a:solidFill>
                            <a:schemeClr val="tx1"/>
                          </a:solidFill>
                          <a:latin typeface="HG丸ｺﾞｼｯｸM-PRO" panose="020F0600000000000000" pitchFamily="50" charset="-128"/>
                          <a:ea typeface="HG丸ｺﾞｼｯｸM-PRO" panose="020F0600000000000000" pitchFamily="50" charset="-128"/>
                        </a:rPr>
                        <a:t>常陸河川国道事務所</a:t>
                      </a:r>
                      <a:endParaRPr kumimoji="1" lang="en-US" altLang="zh-TW" sz="1800" dirty="0">
                        <a:solidFill>
                          <a:schemeClr val="tx1"/>
                        </a:solidFill>
                        <a:latin typeface="HG丸ｺﾞｼｯｸM-PRO" panose="020F0600000000000000" pitchFamily="50" charset="-128"/>
                        <a:ea typeface="HG丸ｺﾞｼｯｸM-PRO" panose="020F0600000000000000" pitchFamily="50" charset="-128"/>
                      </a:endParaRPr>
                    </a:p>
                    <a:p>
                      <a:pPr algn="l"/>
                      <a:endParaRPr kumimoji="1" lang="en-US" altLang="zh-TW" sz="500" dirty="0">
                        <a:solidFill>
                          <a:schemeClr val="tx1"/>
                        </a:solidFill>
                        <a:latin typeface="HG丸ｺﾞｼｯｸM-PRO" panose="020F0600000000000000" pitchFamily="50" charset="-128"/>
                        <a:ea typeface="HG丸ｺﾞｼｯｸM-PRO" panose="020F0600000000000000" pitchFamily="50" charset="-128"/>
                      </a:endParaRPr>
                    </a:p>
                    <a:p>
                      <a:pPr algn="l"/>
                      <a:r>
                        <a:rPr kumimoji="1" lang="en-US" altLang="zh-TW" sz="1050" dirty="0">
                          <a:solidFill>
                            <a:schemeClr val="tx1"/>
                          </a:solidFill>
                          <a:latin typeface="HG丸ｺﾞｼｯｸM-PRO" panose="020F0600000000000000" pitchFamily="50" charset="-128"/>
                          <a:ea typeface="HG丸ｺﾞｼｯｸM-PRO" panose="020F0600000000000000" pitchFamily="50" charset="-128"/>
                        </a:rPr>
                        <a:t>http://www.ktr.mlit.go.jp/hitachi/hitachi_index020.html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658076">
                <a:tc>
                  <a:txBody>
                    <a:bodyPr/>
                    <a:lstStyle/>
                    <a:p>
                      <a:pPr algn="l"/>
                      <a:r>
                        <a:rPr kumimoji="1" lang="ja-JP" altLang="en-US" sz="1800" dirty="0">
                          <a:solidFill>
                            <a:schemeClr val="tx1"/>
                          </a:solidFill>
                          <a:latin typeface="HG丸ｺﾞｼｯｸM-PRO" panose="020F0600000000000000" pitchFamily="50" charset="-128"/>
                          <a:ea typeface="HG丸ｺﾞｼｯｸM-PRO" panose="020F0600000000000000" pitchFamily="50" charset="-128"/>
                        </a:rPr>
                        <a:t>高崎河川国道事務所</a:t>
                      </a:r>
                      <a:endParaRPr kumimoji="1" lang="en-US" altLang="ja-JP" sz="1800" dirty="0">
                        <a:solidFill>
                          <a:schemeClr val="tx1"/>
                        </a:solidFill>
                        <a:latin typeface="HG丸ｺﾞｼｯｸM-PRO" panose="020F0600000000000000" pitchFamily="50" charset="-128"/>
                        <a:ea typeface="HG丸ｺﾞｼｯｸM-PRO" panose="020F0600000000000000" pitchFamily="50" charset="-128"/>
                      </a:endParaRPr>
                    </a:p>
                    <a:p>
                      <a:pPr algn="l"/>
                      <a:endParaRPr kumimoji="1" lang="en-US" altLang="ja-JP" sz="500" dirty="0">
                        <a:solidFill>
                          <a:schemeClr val="tx1"/>
                        </a:solidFill>
                        <a:latin typeface="HG丸ｺﾞｼｯｸM-PRO" panose="020F0600000000000000" pitchFamily="50" charset="-128"/>
                        <a:ea typeface="HG丸ｺﾞｼｯｸM-PRO" panose="020F0600000000000000" pitchFamily="50" charset="-128"/>
                      </a:endParaRPr>
                    </a:p>
                    <a:p>
                      <a:pPr algn="l"/>
                      <a:r>
                        <a:rPr kumimoji="1" lang="en-US" altLang="ja-JP" sz="1050" dirty="0">
                          <a:solidFill>
                            <a:schemeClr val="tx1"/>
                          </a:solidFill>
                          <a:latin typeface="HG丸ｺﾞｼｯｸM-PRO" panose="020F0600000000000000" pitchFamily="50" charset="-128"/>
                          <a:ea typeface="HG丸ｺﾞｼｯｸM-PRO" panose="020F0600000000000000" pitchFamily="50" charset="-128"/>
                        </a:rPr>
                        <a:t>http://www.ktr.mlit.go.jp/takasaki/takasaki_index001.html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r h="658076">
                <a:tc>
                  <a:txBody>
                    <a:bodyPr/>
                    <a:lstStyle/>
                    <a:p>
                      <a:pPr algn="l"/>
                      <a:r>
                        <a:rPr kumimoji="1" lang="ja-JP" altLang="en-US" sz="1800" dirty="0">
                          <a:solidFill>
                            <a:schemeClr val="tx1"/>
                          </a:solidFill>
                          <a:latin typeface="HG丸ｺﾞｼｯｸM-PRO" panose="020F0600000000000000" pitchFamily="50" charset="-128"/>
                          <a:ea typeface="HG丸ｺﾞｼｯｸM-PRO" panose="020F0600000000000000" pitchFamily="50" charset="-128"/>
                        </a:rPr>
                        <a:t>甲府河川国道事務所</a:t>
                      </a:r>
                      <a:endParaRPr kumimoji="1" lang="en-US" altLang="ja-JP" sz="1800" dirty="0">
                        <a:solidFill>
                          <a:schemeClr val="tx1"/>
                        </a:solidFill>
                        <a:latin typeface="HG丸ｺﾞｼｯｸM-PRO" panose="020F0600000000000000" pitchFamily="50" charset="-128"/>
                        <a:ea typeface="HG丸ｺﾞｼｯｸM-PRO" panose="020F0600000000000000" pitchFamily="50" charset="-128"/>
                      </a:endParaRPr>
                    </a:p>
                    <a:p>
                      <a:pPr algn="l"/>
                      <a:endParaRPr kumimoji="1" lang="en-US" altLang="ja-JP" sz="500" dirty="0">
                        <a:solidFill>
                          <a:schemeClr val="tx1"/>
                        </a:solidFill>
                        <a:latin typeface="HG丸ｺﾞｼｯｸM-PRO" panose="020F0600000000000000" pitchFamily="50" charset="-128"/>
                        <a:ea typeface="HG丸ｺﾞｼｯｸM-PRO" panose="020F0600000000000000" pitchFamily="50" charset="-128"/>
                      </a:endParaRPr>
                    </a:p>
                    <a:p>
                      <a:pPr algn="l"/>
                      <a:r>
                        <a:rPr kumimoji="1" lang="en-US" altLang="ja-JP" sz="1050" dirty="0">
                          <a:solidFill>
                            <a:schemeClr val="tx1"/>
                          </a:solidFill>
                          <a:latin typeface="HG丸ｺﾞｼｯｸM-PRO" panose="020F0600000000000000" pitchFamily="50" charset="-128"/>
                          <a:ea typeface="HG丸ｺﾞｼｯｸM-PRO" panose="020F0600000000000000" pitchFamily="50" charset="-128"/>
                        </a:rPr>
                        <a:t>http://www.ktr.mlit.go.jp/koufu/koufu_index001.html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37532430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0626" y="1505669"/>
            <a:ext cx="540000" cy="540000"/>
          </a:xfrm>
          <a:prstGeom prst="rect">
            <a:avLst/>
          </a:prstGeom>
        </p:spPr>
      </p:pic>
      <p:pic>
        <p:nvPicPr>
          <p:cNvPr id="53" name="図 52"/>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8225" y="2157815"/>
            <a:ext cx="540000" cy="540000"/>
          </a:xfrm>
          <a:prstGeom prst="rect">
            <a:avLst/>
          </a:prstGeom>
        </p:spPr>
      </p:pic>
      <p:pic>
        <p:nvPicPr>
          <p:cNvPr id="54" name="図 53"/>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6393" y="2802992"/>
            <a:ext cx="540000" cy="540000"/>
          </a:xfrm>
          <a:prstGeom prst="rect">
            <a:avLst/>
          </a:prstGeom>
        </p:spPr>
      </p:pic>
      <p:pic>
        <p:nvPicPr>
          <p:cNvPr id="55" name="図 5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5782" y="3514960"/>
            <a:ext cx="540000" cy="540000"/>
          </a:xfrm>
          <a:prstGeom prst="rect">
            <a:avLst/>
          </a:prstGeom>
        </p:spPr>
      </p:pic>
      <p:pic>
        <p:nvPicPr>
          <p:cNvPr id="56" name="図 55"/>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5171" y="4194186"/>
            <a:ext cx="540000" cy="540000"/>
          </a:xfrm>
          <a:prstGeom prst="rect">
            <a:avLst/>
          </a:prstGeom>
        </p:spPr>
      </p:pic>
      <p:pic>
        <p:nvPicPr>
          <p:cNvPr id="57" name="Picture 4" descr="ã¹ããã©ãµã¤ãã®QRã³ã¼ã"/>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27615" y="4844180"/>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58" name="図 57"/>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3949" y="5491131"/>
            <a:ext cx="540000" cy="540000"/>
          </a:xfrm>
          <a:prstGeom prst="rect">
            <a:avLst/>
          </a:prstGeom>
        </p:spPr>
      </p:pic>
      <p:pic>
        <p:nvPicPr>
          <p:cNvPr id="59" name="図 58"/>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24560" y="6139167"/>
            <a:ext cx="540000" cy="540000"/>
          </a:xfrm>
          <a:prstGeom prst="rect">
            <a:avLst/>
          </a:prstGeom>
        </p:spPr>
      </p:pic>
      <p:sp>
        <p:nvSpPr>
          <p:cNvPr id="40" name="テキスト ボックス 39"/>
          <p:cNvSpPr txBox="1"/>
          <p:nvPr/>
        </p:nvSpPr>
        <p:spPr>
          <a:xfrm>
            <a:off x="5749863" y="1233377"/>
            <a:ext cx="892374" cy="300082"/>
          </a:xfrm>
          <a:prstGeom prst="rect">
            <a:avLst/>
          </a:prstGeom>
          <a:noFill/>
        </p:spPr>
        <p:txBody>
          <a:bodyPr wrap="square" rtlCol="0">
            <a:spAutoFit/>
          </a:bodyPr>
          <a:lstStyle/>
          <a:p>
            <a:pPr>
              <a:lnSpc>
                <a:spcPct val="150000"/>
              </a:lnSpc>
            </a:pPr>
            <a:r>
              <a:rPr kumimoji="1" lang="en-US" altLang="ja-JP" sz="900" dirty="0">
                <a:latin typeface="HG丸ｺﾞｼｯｸM-PRO" panose="020F0600000000000000" pitchFamily="50" charset="-128"/>
                <a:ea typeface="HG丸ｺﾞｼｯｸM-PRO" panose="020F0600000000000000" pitchFamily="50" charset="-128"/>
              </a:rPr>
              <a:t>QR</a:t>
            </a:r>
            <a:r>
              <a:rPr kumimoji="1" lang="ja-JP" altLang="en-US" sz="900" dirty="0">
                <a:latin typeface="HG丸ｺﾞｼｯｸM-PRO" panose="020F0600000000000000" pitchFamily="50" charset="-128"/>
                <a:ea typeface="HG丸ｺﾞｼｯｸM-PRO" panose="020F0600000000000000" pitchFamily="50" charset="-128"/>
              </a:rPr>
              <a:t>コード</a:t>
            </a:r>
          </a:p>
        </p:txBody>
      </p:sp>
      <p:sp>
        <p:nvSpPr>
          <p:cNvPr id="5" name="テキスト ボックス 4"/>
          <p:cNvSpPr txBox="1"/>
          <p:nvPr/>
        </p:nvSpPr>
        <p:spPr>
          <a:xfrm>
            <a:off x="0" y="9543245"/>
            <a:ext cx="6858000" cy="369332"/>
          </a:xfrm>
          <a:prstGeom prst="rect">
            <a:avLst/>
          </a:prstGeom>
          <a:noFill/>
        </p:spPr>
        <p:txBody>
          <a:bodyPr wrap="square" rtlCol="0">
            <a:spAutoFit/>
          </a:bodyPr>
          <a:lstStyle/>
          <a:p>
            <a:pPr algn="ctr"/>
            <a:r>
              <a:rPr kumimoji="1" lang="en-US" altLang="ja-JP" dirty="0"/>
              <a:t>-14-</a:t>
            </a:r>
            <a:endParaRPr kumimoji="1" lang="ja-JP" altLang="en-US" dirty="0"/>
          </a:p>
        </p:txBody>
      </p:sp>
      <p:sp>
        <p:nvSpPr>
          <p:cNvPr id="8" name="テキスト ボックス 7"/>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避難に関する参考情報</a:t>
            </a:r>
            <a:r>
              <a:rPr kumimoji="1" lang="ja-JP" altLang="en-US" sz="1600" dirty="0">
                <a:solidFill>
                  <a:schemeClr val="bg1"/>
                </a:solidFill>
                <a:latin typeface="HG丸ｺﾞｼｯｸM-PRO" panose="020F0600000000000000" pitchFamily="50" charset="-128"/>
                <a:ea typeface="HG丸ｺﾞｼｯｸM-PRO" panose="020F0600000000000000" pitchFamily="50" charset="-128"/>
              </a:rPr>
              <a:t>　</a:t>
            </a:r>
          </a:p>
        </p:txBody>
      </p:sp>
      <p:pic>
        <p:nvPicPr>
          <p:cNvPr id="10" name="Picture 2" descr="C:\Users\kazufumi\AppData\Local\Microsoft\Windows\Temporary Internet Files\Content.IE5\AM91D473\lgi01a201312230200[1].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11" name="正方形/長方形 10"/>
          <p:cNvSpPr/>
          <p:nvPr/>
        </p:nvSpPr>
        <p:spPr>
          <a:xfrm>
            <a:off x="660544" y="1060810"/>
            <a:ext cx="5999336" cy="585815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p:cNvSpPr txBox="1"/>
          <p:nvPr/>
        </p:nvSpPr>
        <p:spPr>
          <a:xfrm>
            <a:off x="660544" y="1136225"/>
            <a:ext cx="3131913" cy="307777"/>
          </a:xfrm>
          <a:prstGeom prst="rect">
            <a:avLst/>
          </a:prstGeom>
          <a:noFill/>
        </p:spPr>
        <p:txBody>
          <a:bodyPr wrap="square" rtlCol="0">
            <a:spAutoFit/>
          </a:bodyPr>
          <a:lstStyle/>
          <a:p>
            <a:r>
              <a:rPr kumimoji="1" lang="ja-JP" altLang="en-US" sz="1400"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sz="1400" dirty="0">
                <a:latin typeface="HG丸ｺﾞｼｯｸM-PRO" panose="020F0600000000000000" pitchFamily="50" charset="-128"/>
                <a:ea typeface="HG丸ｺﾞｼｯｸM-PRO" panose="020F0600000000000000" pitchFamily="50" charset="-128"/>
              </a:rPr>
              <a:t>各都県の災害・ポータルサイト</a:t>
            </a:r>
          </a:p>
        </p:txBody>
      </p:sp>
      <p:sp>
        <p:nvSpPr>
          <p:cNvPr id="46" name="テキスト ボックス 45"/>
          <p:cNvSpPr txBox="1"/>
          <p:nvPr/>
        </p:nvSpPr>
        <p:spPr>
          <a:xfrm>
            <a:off x="603986" y="9241729"/>
            <a:ext cx="6055894" cy="369332"/>
          </a:xfrm>
          <a:prstGeom prst="rect">
            <a:avLst/>
          </a:prstGeom>
          <a:gradFill flip="none" rotWithShape="1">
            <a:gsLst>
              <a:gs pos="0">
                <a:srgbClr val="3333CC">
                  <a:alpha val="0"/>
                </a:srgbClr>
              </a:gs>
              <a:gs pos="100000">
                <a:srgbClr val="0033CC"/>
              </a:gs>
              <a:gs pos="0">
                <a:schemeClr val="accent1">
                  <a:tint val="23500"/>
                  <a:satMod val="160000"/>
                </a:schemeClr>
              </a:gs>
            </a:gsLst>
            <a:lin ang="0" scaled="1"/>
            <a:tileRect/>
          </a:gradFill>
        </p:spPr>
        <p:txBody>
          <a:bodyPr wrap="square" rtlCol="0">
            <a:spAutoFit/>
          </a:bodyPr>
          <a:lstStyle/>
          <a:p>
            <a:pPr algn="r"/>
            <a:r>
              <a:rPr kumimoji="1" lang="ja-JP" altLang="en-US" dirty="0"/>
              <a:t>　　　　　　　　</a:t>
            </a:r>
            <a:r>
              <a:rPr kumimoji="1" lang="ja-JP" altLang="en-US" dirty="0">
                <a:solidFill>
                  <a:schemeClr val="bg1"/>
                </a:solidFill>
                <a:latin typeface="AR P丸ゴシック体M" panose="020B0600010101010101" pitchFamily="50" charset="-128"/>
                <a:ea typeface="AR P丸ゴシック体M" panose="020B0600010101010101" pitchFamily="50" charset="-128"/>
              </a:rPr>
              <a:t>みんなで</a:t>
            </a:r>
            <a:r>
              <a:rPr kumimoji="1" lang="ja-JP" altLang="en-US" dirty="0" smtClean="0">
                <a:solidFill>
                  <a:schemeClr val="bg1"/>
                </a:solidFill>
                <a:latin typeface="AR P丸ゴシック体M" panose="020B0600010101010101" pitchFamily="50" charset="-128"/>
                <a:ea typeface="AR P丸ゴシック体M" panose="020B0600010101010101" pitchFamily="50" charset="-128"/>
              </a:rPr>
              <a:t>タイムラインプロジェクト</a:t>
            </a:r>
            <a:r>
              <a:rPr kumimoji="1" lang="en-US" altLang="ja-JP" sz="900" baseline="-25000" dirty="0">
                <a:solidFill>
                  <a:schemeClr val="bg1"/>
                </a:solidFill>
                <a:latin typeface="BIZ UDPゴシック" panose="020B0400000000000000" pitchFamily="50" charset="-128"/>
                <a:ea typeface="BIZ UDPゴシック" panose="020B0400000000000000" pitchFamily="50" charset="-128"/>
              </a:rPr>
              <a:t>®</a:t>
            </a:r>
            <a:endParaRPr kumimoji="1" lang="ja-JP" altLang="en-US" sz="900" dirty="0">
              <a:solidFill>
                <a:schemeClr val="bg1"/>
              </a:solidFill>
              <a:latin typeface="AR P丸ゴシック体M" panose="020B0600010101010101" pitchFamily="50" charset="-128"/>
              <a:ea typeface="AR P丸ゴシック体M" panose="020B0600010101010101" pitchFamily="50" charset="-128"/>
            </a:endParaRPr>
          </a:p>
        </p:txBody>
      </p:sp>
      <p:sp>
        <p:nvSpPr>
          <p:cNvPr id="47" name="タイトル 9"/>
          <p:cNvSpPr txBox="1">
            <a:spLocks/>
          </p:cNvSpPr>
          <p:nvPr/>
        </p:nvSpPr>
        <p:spPr>
          <a:xfrm>
            <a:off x="763006" y="7113270"/>
            <a:ext cx="6055894" cy="1783393"/>
          </a:xfrm>
          <a:prstGeom prst="rect">
            <a:avLst/>
          </a:prstGeom>
        </p:spPr>
        <p:txBody>
          <a:bodyPr vert="horz" lIns="91440" tIns="45720" rIns="91440" bIns="45720" rtlCol="0" anchor="ctr">
            <a:noAutofit/>
          </a:bodyPr>
          <a:lstStyle>
            <a:lvl1pPr algn="l" defTabSz="1280160" rtl="0" eaLnBrk="1" latinLnBrk="0" hangingPunct="1">
              <a:lnSpc>
                <a:spcPct val="90000"/>
              </a:lnSpc>
              <a:spcBef>
                <a:spcPct val="0"/>
              </a:spcBef>
              <a:buNone/>
              <a:defRPr kumimoji="1" sz="6160" kern="1200">
                <a:solidFill>
                  <a:schemeClr val="tx1"/>
                </a:solidFill>
                <a:latin typeface="+mj-lt"/>
                <a:ea typeface="+mj-ea"/>
                <a:cs typeface="+mj-cs"/>
              </a:defRPr>
            </a:lvl1pPr>
          </a:lstStyle>
          <a:p>
            <a:r>
              <a:rPr lang="en-US" altLang="ja-JP" sz="1200" dirty="0"/>
              <a:t> </a:t>
            </a:r>
            <a:endParaRPr lang="ja-JP" altLang="ja-JP" sz="1200" dirty="0"/>
          </a:p>
          <a:p>
            <a:r>
              <a:rPr lang="en-US" altLang="ja-JP" sz="1200" dirty="0"/>
              <a:t> </a:t>
            </a:r>
            <a:endParaRPr lang="ja-JP" altLang="ja-JP" sz="1200" dirty="0"/>
          </a:p>
          <a:p>
            <a:pPr>
              <a:lnSpc>
                <a:spcPct val="150000"/>
              </a:lnSpc>
            </a:pPr>
            <a:r>
              <a:rPr lang="en-US" altLang="ja-JP" sz="1200" b="1" dirty="0"/>
              <a:t> </a:t>
            </a:r>
            <a:r>
              <a:rPr lang="ja-JP" altLang="en-US" sz="1300" b="1" dirty="0"/>
              <a:t>みんなでつくろう！</a:t>
            </a:r>
            <a:r>
              <a:rPr lang="ja-JP" altLang="ja-JP" sz="1300" b="1" dirty="0"/>
              <a:t>マイ・タイムライン</a:t>
            </a:r>
            <a:endParaRPr lang="en-US" altLang="ja-JP" sz="1300" b="1" dirty="0"/>
          </a:p>
          <a:p>
            <a:pPr>
              <a:lnSpc>
                <a:spcPct val="150000"/>
              </a:lnSpc>
            </a:pPr>
            <a:r>
              <a:rPr lang="ja-JP" altLang="en-US" sz="1300" b="1" dirty="0"/>
              <a:t>　　　　　　　　　　　　～マイ・タイムラインをつくるためのヒント集～</a:t>
            </a:r>
            <a:endParaRPr lang="ja-JP" altLang="ja-JP" sz="1300" dirty="0"/>
          </a:p>
          <a:p>
            <a:r>
              <a:rPr lang="ja-JP" altLang="ja-JP" sz="1200" b="1" dirty="0"/>
              <a:t>　</a:t>
            </a:r>
            <a:endParaRPr lang="en-US" altLang="ja-JP" sz="1200" b="1" dirty="0"/>
          </a:p>
          <a:p>
            <a:pPr>
              <a:lnSpc>
                <a:spcPts val="1900"/>
              </a:lnSpc>
            </a:pPr>
            <a:r>
              <a:rPr lang="ja-JP" altLang="en-US" sz="1200" dirty="0"/>
              <a:t> 　</a:t>
            </a:r>
            <a:r>
              <a:rPr lang="ja-JP" altLang="ja-JP" sz="1200" dirty="0"/>
              <a:t>問合せ先</a:t>
            </a:r>
            <a:r>
              <a:rPr lang="en-US" altLang="ja-JP" sz="1200" dirty="0"/>
              <a:t> </a:t>
            </a:r>
            <a:r>
              <a:rPr lang="ja-JP" altLang="en-US" sz="1200" dirty="0"/>
              <a:t>　 　</a:t>
            </a:r>
            <a:r>
              <a:rPr lang="ja-JP" altLang="ja-JP" sz="1200" dirty="0"/>
              <a:t>国土交通省　関東地方整備局　河川</a:t>
            </a:r>
            <a:r>
              <a:rPr lang="ja-JP" altLang="en-US" sz="1200" dirty="0"/>
              <a:t>部　水災害対策センター</a:t>
            </a:r>
            <a:endParaRPr lang="ja-JP" altLang="ja-JP" sz="1200" dirty="0"/>
          </a:p>
          <a:p>
            <a:pPr>
              <a:lnSpc>
                <a:spcPts val="1900"/>
              </a:lnSpc>
            </a:pPr>
            <a:r>
              <a:rPr lang="ja-JP" altLang="ja-JP" sz="1200" dirty="0"/>
              <a:t>　　　</a:t>
            </a:r>
            <a:r>
              <a:rPr lang="ja-JP" altLang="en-US" sz="1200" dirty="0"/>
              <a:t>　　　　　</a:t>
            </a:r>
            <a:r>
              <a:rPr lang="en-US" altLang="ja-JP" sz="1200" dirty="0"/>
              <a:t> </a:t>
            </a:r>
            <a:r>
              <a:rPr lang="ja-JP" altLang="en-US" sz="1200" dirty="0"/>
              <a:t>  〒</a:t>
            </a:r>
            <a:r>
              <a:rPr lang="en-US" altLang="ja-JP" sz="1200" dirty="0"/>
              <a:t>330-9724</a:t>
            </a:r>
            <a:r>
              <a:rPr lang="ja-JP" altLang="ja-JP" sz="1200" dirty="0"/>
              <a:t>　</a:t>
            </a:r>
            <a:r>
              <a:rPr lang="ja-JP" altLang="en-US" sz="1200" dirty="0">
                <a:latin typeface="+mj-ea"/>
              </a:rPr>
              <a:t>埼玉県さいたま市中央区新都心</a:t>
            </a:r>
            <a:r>
              <a:rPr lang="en-US" altLang="ja-JP" sz="1200" dirty="0">
                <a:latin typeface="+mj-ea"/>
              </a:rPr>
              <a:t>2-1</a:t>
            </a:r>
            <a:r>
              <a:rPr lang="ja-JP" altLang="ja-JP" sz="1200" dirty="0">
                <a:latin typeface="+mj-ea"/>
              </a:rPr>
              <a:t>　</a:t>
            </a:r>
            <a:endParaRPr lang="en-US" altLang="ja-JP" sz="1200" dirty="0">
              <a:latin typeface="+mj-ea"/>
            </a:endParaRPr>
          </a:p>
          <a:p>
            <a:pPr>
              <a:lnSpc>
                <a:spcPts val="1900"/>
              </a:lnSpc>
            </a:pPr>
            <a:r>
              <a:rPr lang="en-US" altLang="ja-JP" sz="1200" dirty="0">
                <a:latin typeface="+mj-ea"/>
              </a:rPr>
              <a:t>                                         </a:t>
            </a:r>
            <a:r>
              <a:rPr lang="ja-JP" altLang="en-US" sz="1200" dirty="0">
                <a:latin typeface="+mj-ea"/>
              </a:rPr>
              <a:t>　</a:t>
            </a:r>
            <a:r>
              <a:rPr lang="en-US" altLang="ja-JP" sz="1200" dirty="0">
                <a:latin typeface="+mj-ea"/>
              </a:rPr>
              <a:t>  Tel</a:t>
            </a:r>
            <a:r>
              <a:rPr lang="ja-JP" altLang="en-US" sz="1200" dirty="0">
                <a:latin typeface="+mj-ea"/>
              </a:rPr>
              <a:t>：</a:t>
            </a:r>
            <a:r>
              <a:rPr lang="en-US" altLang="ja-JP" sz="1200" dirty="0">
                <a:latin typeface="+mj-ea"/>
              </a:rPr>
              <a:t>048-601-3151</a:t>
            </a:r>
            <a:r>
              <a:rPr lang="ja-JP" altLang="en-US" sz="1200" dirty="0"/>
              <a:t>（代表）</a:t>
            </a:r>
            <a:endParaRPr lang="ja-JP" altLang="ja-JP" sz="1200" dirty="0"/>
          </a:p>
          <a:p>
            <a:r>
              <a:rPr lang="en-US" altLang="ja-JP" sz="1200" dirty="0"/>
              <a:t> </a:t>
            </a:r>
            <a:endParaRPr lang="ja-JP" altLang="ja-JP" sz="1200" dirty="0"/>
          </a:p>
        </p:txBody>
      </p:sp>
      <p:cxnSp>
        <p:nvCxnSpPr>
          <p:cNvPr id="48" name="直線コネクタ 47"/>
          <p:cNvCxnSpPr/>
          <p:nvPr/>
        </p:nvCxnSpPr>
        <p:spPr>
          <a:xfrm>
            <a:off x="623035" y="7084695"/>
            <a:ext cx="60360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623035" y="7037070"/>
            <a:ext cx="60360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a:off x="623035" y="9201150"/>
            <a:ext cx="60360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623035" y="9153525"/>
            <a:ext cx="603608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p:cNvSpPr txBox="1"/>
          <p:nvPr/>
        </p:nvSpPr>
        <p:spPr>
          <a:xfrm>
            <a:off x="5836922" y="1964963"/>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東京都</a:t>
            </a:r>
          </a:p>
        </p:txBody>
      </p:sp>
      <p:sp>
        <p:nvSpPr>
          <p:cNvPr id="37" name="テキスト ボックス 36"/>
          <p:cNvSpPr txBox="1"/>
          <p:nvPr/>
        </p:nvSpPr>
        <p:spPr>
          <a:xfrm>
            <a:off x="5846897" y="2614963"/>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埼玉県</a:t>
            </a:r>
            <a:endParaRPr kumimoji="1" lang="en-US" altLang="ja-JP" sz="800" dirty="0">
              <a:latin typeface="HG丸ｺﾞｼｯｸM-PRO" panose="020F0600000000000000" pitchFamily="50" charset="-128"/>
              <a:ea typeface="HG丸ｺﾞｼｯｸM-PRO" panose="020F0600000000000000" pitchFamily="50" charset="-128"/>
            </a:endParaRPr>
          </a:p>
        </p:txBody>
      </p:sp>
      <p:sp>
        <p:nvSpPr>
          <p:cNvPr id="41" name="テキスト ボックス 40"/>
          <p:cNvSpPr txBox="1"/>
          <p:nvPr/>
        </p:nvSpPr>
        <p:spPr>
          <a:xfrm>
            <a:off x="5843547" y="3264963"/>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千葉県</a:t>
            </a:r>
            <a:endParaRPr kumimoji="1" lang="en-US" altLang="ja-JP" sz="800" dirty="0">
              <a:latin typeface="HG丸ｺﾞｼｯｸM-PRO" panose="020F0600000000000000" pitchFamily="50" charset="-128"/>
              <a:ea typeface="HG丸ｺﾞｼｯｸM-PRO" panose="020F0600000000000000" pitchFamily="50" charset="-128"/>
            </a:endParaRPr>
          </a:p>
        </p:txBody>
      </p:sp>
      <p:sp>
        <p:nvSpPr>
          <p:cNvPr id="42" name="テキスト ボックス 41"/>
          <p:cNvSpPr txBox="1"/>
          <p:nvPr/>
        </p:nvSpPr>
        <p:spPr>
          <a:xfrm>
            <a:off x="5857565" y="3978179"/>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茨城県</a:t>
            </a:r>
            <a:endParaRPr kumimoji="1" lang="en-US" altLang="ja-JP" sz="800" dirty="0">
              <a:latin typeface="HG丸ｺﾞｼｯｸM-PRO" panose="020F0600000000000000" pitchFamily="50" charset="-128"/>
              <a:ea typeface="HG丸ｺﾞｼｯｸM-PRO" panose="020F0600000000000000" pitchFamily="50" charset="-128"/>
            </a:endParaRPr>
          </a:p>
        </p:txBody>
      </p:sp>
      <p:sp>
        <p:nvSpPr>
          <p:cNvPr id="45" name="テキスト ボックス 44"/>
          <p:cNvSpPr txBox="1"/>
          <p:nvPr/>
        </p:nvSpPr>
        <p:spPr>
          <a:xfrm>
            <a:off x="5846016" y="4654917"/>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栃木県</a:t>
            </a:r>
            <a:endParaRPr kumimoji="1" lang="en-US" altLang="ja-JP" sz="800" dirty="0">
              <a:latin typeface="HG丸ｺﾞｼｯｸM-PRO" panose="020F0600000000000000" pitchFamily="50" charset="-128"/>
              <a:ea typeface="HG丸ｺﾞｼｯｸM-PRO" panose="020F0600000000000000" pitchFamily="50" charset="-128"/>
            </a:endParaRPr>
          </a:p>
        </p:txBody>
      </p:sp>
      <p:sp>
        <p:nvSpPr>
          <p:cNvPr id="60" name="テキスト ボックス 59"/>
          <p:cNvSpPr txBox="1"/>
          <p:nvPr/>
        </p:nvSpPr>
        <p:spPr>
          <a:xfrm>
            <a:off x="5809148" y="5300703"/>
            <a:ext cx="672697"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神奈川県</a:t>
            </a:r>
            <a:endParaRPr kumimoji="1" lang="en-US" altLang="ja-JP" sz="800" dirty="0">
              <a:latin typeface="HG丸ｺﾞｼｯｸM-PRO" panose="020F0600000000000000" pitchFamily="50" charset="-128"/>
              <a:ea typeface="HG丸ｺﾞｼｯｸM-PRO" panose="020F0600000000000000" pitchFamily="50" charset="-128"/>
            </a:endParaRPr>
          </a:p>
        </p:txBody>
      </p:sp>
      <p:sp>
        <p:nvSpPr>
          <p:cNvPr id="61" name="テキスト ボックス 60"/>
          <p:cNvSpPr txBox="1"/>
          <p:nvPr/>
        </p:nvSpPr>
        <p:spPr>
          <a:xfrm>
            <a:off x="5846016" y="5954214"/>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群馬県</a:t>
            </a:r>
            <a:endParaRPr kumimoji="1" lang="en-US" altLang="ja-JP" sz="800" dirty="0">
              <a:latin typeface="HG丸ｺﾞｼｯｸM-PRO" panose="020F0600000000000000" pitchFamily="50" charset="-128"/>
              <a:ea typeface="HG丸ｺﾞｼｯｸM-PRO" panose="020F0600000000000000" pitchFamily="50" charset="-128"/>
            </a:endParaRPr>
          </a:p>
        </p:txBody>
      </p:sp>
      <p:sp>
        <p:nvSpPr>
          <p:cNvPr id="62" name="テキスト ボックス 61"/>
          <p:cNvSpPr txBox="1"/>
          <p:nvPr/>
        </p:nvSpPr>
        <p:spPr>
          <a:xfrm>
            <a:off x="5856026" y="6595271"/>
            <a:ext cx="510146" cy="215444"/>
          </a:xfrm>
          <a:prstGeom prst="rect">
            <a:avLst/>
          </a:prstGeom>
          <a:noFill/>
        </p:spPr>
        <p:txBody>
          <a:bodyPr wrap="square" rtlCol="0">
            <a:spAutoFit/>
          </a:bodyPr>
          <a:lstStyle/>
          <a:p>
            <a:r>
              <a:rPr kumimoji="1" lang="ja-JP" altLang="en-US" sz="800" dirty="0">
                <a:latin typeface="HG丸ｺﾞｼｯｸM-PRO" panose="020F0600000000000000" pitchFamily="50" charset="-128"/>
                <a:ea typeface="HG丸ｺﾞｼｯｸM-PRO" panose="020F0600000000000000" pitchFamily="50" charset="-128"/>
              </a:rPr>
              <a:t>山梨県</a:t>
            </a:r>
            <a:endParaRPr kumimoji="1" lang="en-US" altLang="ja-JP" sz="800" dirty="0">
              <a:latin typeface="HG丸ｺﾞｼｯｸM-PRO" panose="020F0600000000000000" pitchFamily="50" charset="-128"/>
              <a:ea typeface="HG丸ｺﾞｼｯｸM-PRO" panose="020F0600000000000000" pitchFamily="50" charset="-128"/>
            </a:endParaRPr>
          </a:p>
        </p:txBody>
      </p:sp>
      <p:graphicFrame>
        <p:nvGraphicFramePr>
          <p:cNvPr id="19" name="表 18"/>
          <p:cNvGraphicFramePr>
            <a:graphicFrameLocks noGrp="1"/>
          </p:cNvGraphicFramePr>
          <p:nvPr>
            <p:extLst>
              <p:ext uri="{D42A27DB-BD31-4B8C-83A1-F6EECF244321}">
                <p14:modId xmlns:p14="http://schemas.microsoft.com/office/powerpoint/2010/main" val="1751838415"/>
              </p:ext>
            </p:extLst>
          </p:nvPr>
        </p:nvGraphicFramePr>
        <p:xfrm>
          <a:off x="815308" y="1513130"/>
          <a:ext cx="5707896" cy="5282760"/>
        </p:xfrm>
        <a:graphic>
          <a:graphicData uri="http://schemas.openxmlformats.org/drawingml/2006/table">
            <a:tbl>
              <a:tblPr firstRow="1" bandRow="1">
                <a:tableStyleId>{3B4B98B0-60AC-42C2-AFA5-B58CD77FA1E5}</a:tableStyleId>
              </a:tblPr>
              <a:tblGrid>
                <a:gridCol w="4846208">
                  <a:extLst>
                    <a:ext uri="{9D8B030D-6E8A-4147-A177-3AD203B41FA5}">
                      <a16:colId xmlns:a16="http://schemas.microsoft.com/office/drawing/2014/main" xmlns="" val="20000"/>
                    </a:ext>
                  </a:extLst>
                </a:gridCol>
                <a:gridCol w="861688">
                  <a:extLst>
                    <a:ext uri="{9D8B030D-6E8A-4147-A177-3AD203B41FA5}">
                      <a16:colId xmlns:a16="http://schemas.microsoft.com/office/drawing/2014/main" xmlns="" val="20001"/>
                    </a:ext>
                  </a:extLst>
                </a:gridCol>
              </a:tblGrid>
              <a:tr h="648000">
                <a:tc>
                  <a:txBody>
                    <a:bodyPr/>
                    <a:lstStyle/>
                    <a:p>
                      <a:r>
                        <a:rPr kumimoji="1" lang="ja-JP" altLang="en-US" sz="1800" b="0" kern="1200" dirty="0">
                          <a:effectLst/>
                          <a:latin typeface="HG丸ｺﾞｼｯｸM-PRO" panose="020F0600000000000000" pitchFamily="50" charset="-128"/>
                          <a:ea typeface="HG丸ｺﾞｼｯｸM-PRO" panose="020F0600000000000000" pitchFamily="50" charset="-128"/>
                        </a:rPr>
                        <a:t>東京都防災ホームページ</a:t>
                      </a:r>
                      <a:endParaRPr kumimoji="1" lang="en-US" altLang="ja-JP" sz="1800" b="0" kern="1200" dirty="0">
                        <a:effectLst/>
                        <a:latin typeface="HG丸ｺﾞｼｯｸM-PRO" panose="020F0600000000000000" pitchFamily="50" charset="-128"/>
                        <a:ea typeface="HG丸ｺﾞｼｯｸM-PRO" panose="020F0600000000000000" pitchFamily="50" charset="-128"/>
                      </a:endParaRPr>
                    </a:p>
                    <a:p>
                      <a:endParaRPr kumimoji="1" lang="en-US" altLang="ja-JP" sz="500" b="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b="0" kern="1200" dirty="0">
                          <a:effectLst/>
                          <a:latin typeface="HG丸ｺﾞｼｯｸM-PRO" panose="020F0600000000000000" pitchFamily="50" charset="-128"/>
                          <a:ea typeface="HG丸ｺﾞｼｯｸM-PRO" panose="020F0600000000000000" pitchFamily="50" charset="-128"/>
                        </a:rPr>
                        <a:t>https://www.bousai.metro.tokyo.lg.jp/index.html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ja-JP" altLang="en-US" sz="1050" b="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埼玉県  川の防災情報</a:t>
                      </a:r>
                      <a:endParaRPr kumimoji="1" lang="en-US" altLang="ja-JP" sz="18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https://www.pref.saitama.lg.jp/a1007/kawanobousai.html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sz="1050" kern="1200" dirty="0">
                        <a:effectLst/>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千葉県防災ポータルサイト</a:t>
                      </a:r>
                      <a:r>
                        <a:rPr kumimoji="1" lang="ja-JP" altLang="en-US" sz="1200" kern="1200" dirty="0">
                          <a:effectLst/>
                          <a:latin typeface="HG丸ｺﾞｼｯｸM-PRO" panose="020F0600000000000000" pitchFamily="50" charset="-128"/>
                          <a:ea typeface="HG丸ｺﾞｼｯｸM-PRO" panose="020F0600000000000000" pitchFamily="50" charset="-128"/>
                        </a:rPr>
                        <a:t>（雨量・水位情報）</a:t>
                      </a:r>
                      <a:endParaRPr kumimoji="1" lang="en-US" altLang="ja-JP" sz="12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http://suibo.bousai.pref.chiba.lg.jp/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105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茨城県　気象等情報</a:t>
                      </a:r>
                      <a:r>
                        <a:rPr kumimoji="1" lang="ja-JP" altLang="en-US" sz="1400" kern="1200" dirty="0">
                          <a:effectLst/>
                          <a:latin typeface="HG丸ｺﾞｼｯｸM-PRO" panose="020F0600000000000000" pitchFamily="50" charset="-128"/>
                          <a:ea typeface="HG丸ｺﾞｼｯｸM-PRO" panose="020F0600000000000000" pitchFamily="50" charset="-128"/>
                        </a:rPr>
                        <a:t>（各専門サイトへリンク）</a:t>
                      </a:r>
                      <a:endParaRPr kumimoji="1" lang="en-US" altLang="ja-JP" sz="14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http://www.pref.ibaraki.jp/seikatsukankyo/bousaikiki/saishinjyoho/saishinjyoho.html</a:t>
                      </a:r>
                      <a:endParaRPr lang="en-US" altLang="ja-JP" sz="10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10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とちぎリアルタイム雨量・河川水位観測情報</a:t>
                      </a:r>
                      <a:endParaRPr kumimoji="1" lang="en-US" altLang="ja-JP" sz="18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http://www.dif.pref.tochigi.lg.jp/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105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神奈川県災害情報ポータル</a:t>
                      </a:r>
                      <a:r>
                        <a:rPr kumimoji="1" lang="ja-JP" altLang="en-US" sz="1400" kern="1200" dirty="0">
                          <a:effectLst/>
                          <a:latin typeface="HG丸ｺﾞｼｯｸM-PRO" panose="020F0600000000000000" pitchFamily="50" charset="-128"/>
                          <a:ea typeface="HG丸ｺﾞｼｯｸM-PRO" panose="020F0600000000000000" pitchFamily="50" charset="-128"/>
                        </a:rPr>
                        <a:t>（雨量水位情報）</a:t>
                      </a:r>
                      <a:endParaRPr kumimoji="1" lang="en-US" altLang="ja-JP" sz="14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http://www.pref.kanagawa.jp/sys/suibou/web_general/suibou_joho/</a:t>
                      </a:r>
                      <a:endParaRPr lang="en-US" altLang="ja-JP" sz="10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105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群馬県水位雨量情報システム</a:t>
                      </a:r>
                      <a:endParaRPr kumimoji="1" lang="en-US" altLang="ja-JP" sz="18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http://www.uryou-gunma.jp/gunma/top/10/1_0_1_0.html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105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648000">
                <a:tc>
                  <a:txBody>
                    <a:bodyPr/>
                    <a:lstStyle/>
                    <a:p>
                      <a:r>
                        <a:rPr kumimoji="1" lang="ja-JP" altLang="en-US" sz="1800" kern="1200" dirty="0">
                          <a:effectLst/>
                          <a:latin typeface="HG丸ｺﾞｼｯｸM-PRO" panose="020F0600000000000000" pitchFamily="50" charset="-128"/>
                          <a:ea typeface="HG丸ｺﾞｼｯｸM-PRO" panose="020F0600000000000000" pitchFamily="50" charset="-128"/>
                        </a:rPr>
                        <a:t>山梨県総合河川情報システム</a:t>
                      </a:r>
                      <a:endParaRPr kumimoji="1" lang="en-US" altLang="ja-JP" sz="1800" kern="1200" dirty="0">
                        <a:effectLst/>
                        <a:latin typeface="HG丸ｺﾞｼｯｸM-PRO" panose="020F0600000000000000" pitchFamily="50" charset="-128"/>
                        <a:ea typeface="HG丸ｺﾞｼｯｸM-PRO" panose="020F0600000000000000" pitchFamily="50" charset="-128"/>
                      </a:endParaRPr>
                    </a:p>
                    <a:p>
                      <a:endParaRPr kumimoji="1" lang="en-US" altLang="ja-JP" sz="500" kern="1200" dirty="0">
                        <a:effectLst/>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000" kern="1200" dirty="0">
                          <a:effectLst/>
                          <a:latin typeface="HG丸ｺﾞｼｯｸM-PRO" panose="020F0600000000000000" pitchFamily="50" charset="-128"/>
                          <a:ea typeface="HG丸ｺﾞｼｯｸM-PRO" panose="020F0600000000000000" pitchFamily="50" charset="-128"/>
                        </a:rPr>
                        <a:t>http://www3.pref.yamanashi.jp/yamanashiweb/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105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527622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443164" y="220326"/>
            <a:ext cx="3330379" cy="523220"/>
          </a:xfrm>
          <a:prstGeom prst="rect">
            <a:avLst/>
          </a:prstGeom>
          <a:noFill/>
        </p:spPr>
        <p:txBody>
          <a:bodyPr wrap="square" rtlCol="0">
            <a:spAutoFit/>
          </a:bodyPr>
          <a:lstStyle/>
          <a:p>
            <a:r>
              <a:rPr kumimoji="1" lang="ja-JP" altLang="en-US" sz="2800" dirty="0">
                <a:latin typeface="HG丸ｺﾞｼｯｸM-PRO" panose="020F0600000000000000" pitchFamily="50" charset="-128"/>
                <a:ea typeface="HG丸ｺﾞｼｯｸM-PRO" panose="020F0600000000000000" pitchFamily="50" charset="-128"/>
              </a:rPr>
              <a:t>目次</a:t>
            </a:r>
          </a:p>
        </p:txBody>
      </p:sp>
      <p:graphicFrame>
        <p:nvGraphicFramePr>
          <p:cNvPr id="12" name="表 11"/>
          <p:cNvGraphicFramePr>
            <a:graphicFrameLocks noGrp="1"/>
          </p:cNvGraphicFramePr>
          <p:nvPr>
            <p:extLst>
              <p:ext uri="{D42A27DB-BD31-4B8C-83A1-F6EECF244321}">
                <p14:modId xmlns:p14="http://schemas.microsoft.com/office/powerpoint/2010/main" val="470040219"/>
              </p:ext>
            </p:extLst>
          </p:nvPr>
        </p:nvGraphicFramePr>
        <p:xfrm>
          <a:off x="392660" y="1387410"/>
          <a:ext cx="6238723" cy="6730478"/>
        </p:xfrm>
        <a:graphic>
          <a:graphicData uri="http://schemas.openxmlformats.org/drawingml/2006/table">
            <a:tbl>
              <a:tblPr firstRow="1" bandRow="1">
                <a:tableStyleId>{5C22544A-7EE6-4342-B048-85BDC9FD1C3A}</a:tableStyleId>
              </a:tblPr>
              <a:tblGrid>
                <a:gridCol w="4508498">
                  <a:extLst>
                    <a:ext uri="{9D8B030D-6E8A-4147-A177-3AD203B41FA5}">
                      <a16:colId xmlns:a16="http://schemas.microsoft.com/office/drawing/2014/main" xmlns="" val="20001"/>
                    </a:ext>
                  </a:extLst>
                </a:gridCol>
                <a:gridCol w="1730225">
                  <a:extLst>
                    <a:ext uri="{9D8B030D-6E8A-4147-A177-3AD203B41FA5}">
                      <a16:colId xmlns:a16="http://schemas.microsoft.com/office/drawing/2014/main" xmlns="" val="20002"/>
                    </a:ext>
                  </a:extLst>
                </a:gridCol>
              </a:tblGrid>
              <a:tr h="573824">
                <a:tc>
                  <a:txBody>
                    <a:bodyPr/>
                    <a:lstStyle/>
                    <a:p>
                      <a:pPr algn="ctr"/>
                      <a:r>
                        <a:rPr kumimoji="1" lang="ja-JP" altLang="en-US" sz="1600" b="1" dirty="0">
                          <a:solidFill>
                            <a:schemeClr val="tx1"/>
                          </a:solidFill>
                        </a:rPr>
                        <a:t>項　目</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600" b="1" dirty="0">
                          <a:solidFill>
                            <a:schemeClr val="tx1"/>
                          </a:solidFill>
                        </a:rPr>
                        <a:t>ページ</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0000"/>
                  </a:ext>
                </a:extLst>
              </a:tr>
              <a:tr h="1026109">
                <a:tc>
                  <a:txBody>
                    <a:bodyPr/>
                    <a:lstStyle/>
                    <a:p>
                      <a:pPr algn="l"/>
                      <a:r>
                        <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rPr>
                        <a:t>洪水と自分自身とをよく知れば、安全に逃げられる！</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300" b="0" kern="1200" dirty="0">
                          <a:solidFill>
                            <a:schemeClr val="dk1"/>
                          </a:solidFill>
                          <a:latin typeface="HG丸ｺﾞｼｯｸM-PRO" panose="020F0600000000000000" pitchFamily="50" charset="-128"/>
                          <a:ea typeface="HG丸ｺﾞｼｯｸM-PRO" panose="020F0600000000000000" pitchFamily="50" charset="-128"/>
                          <a:cs typeface="+mn-cs"/>
                        </a:rPr>
                        <a:t>１</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1026109">
                <a:tc>
                  <a:txBody>
                    <a:bodyPr/>
                    <a:lstStyle/>
                    <a:p>
                      <a:pPr algn="l"/>
                      <a:r>
                        <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rPr>
                        <a:t>今後の天気を自分で確認してみよう！</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300" b="0" kern="1200" dirty="0">
                          <a:solidFill>
                            <a:schemeClr val="dk1"/>
                          </a:solidFill>
                          <a:latin typeface="HG丸ｺﾞｼｯｸM-PRO" panose="020F0600000000000000" pitchFamily="50" charset="-128"/>
                          <a:ea typeface="HG丸ｺﾞｼｯｸM-PRO" panose="020F0600000000000000" pitchFamily="50" charset="-128"/>
                          <a:cs typeface="+mn-cs"/>
                        </a:rPr>
                        <a:t>２～３</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102610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rPr>
                        <a:t>避難を開始するまでに準備しておこう</a:t>
                      </a:r>
                      <a:r>
                        <a:rPr kumimoji="1" lang="ja-JP" altLang="en-US" sz="1300" b="1" kern="1200" dirty="0" smtClean="0">
                          <a:solidFill>
                            <a:schemeClr val="dk1"/>
                          </a:solidFill>
                          <a:latin typeface="HG丸ｺﾞｼｯｸM-PRO" panose="020F0600000000000000" pitchFamily="50" charset="-128"/>
                          <a:ea typeface="HG丸ｺﾞｼｯｸM-PRO" panose="020F0600000000000000" pitchFamily="50" charset="-128"/>
                          <a:cs typeface="+mn-cs"/>
                        </a:rPr>
                        <a:t>！</a:t>
                      </a:r>
                      <a:endPar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endParaRP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300" b="0" kern="1200" dirty="0">
                          <a:solidFill>
                            <a:schemeClr val="dk1"/>
                          </a:solidFill>
                          <a:latin typeface="HG丸ｺﾞｼｯｸM-PRO" panose="020F0600000000000000" pitchFamily="50" charset="-128"/>
                          <a:ea typeface="HG丸ｺﾞｼｯｸM-PRO" panose="020F0600000000000000" pitchFamily="50" charset="-128"/>
                          <a:cs typeface="+mn-cs"/>
                        </a:rPr>
                        <a:t>４～５</a:t>
                      </a:r>
                      <a:endParaRPr kumimoji="1" lang="en-US" altLang="ja-JP" sz="1300" b="0" kern="1200" dirty="0">
                        <a:solidFill>
                          <a:schemeClr val="dk1"/>
                        </a:solidFill>
                        <a:latin typeface="HG丸ｺﾞｼｯｸM-PRO" panose="020F0600000000000000" pitchFamily="50" charset="-128"/>
                        <a:ea typeface="HG丸ｺﾞｼｯｸM-PRO" panose="020F0600000000000000" pitchFamily="50" charset="-128"/>
                        <a:cs typeface="+mn-cs"/>
                      </a:endParaRP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02610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rPr>
                        <a:t>川の水位を自分で調べてみよう！</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kumimoji="1" lang="ja-JP" altLang="en-US" sz="1300" b="0" kern="1200" dirty="0">
                          <a:solidFill>
                            <a:schemeClr val="dk1"/>
                          </a:solidFill>
                          <a:latin typeface="HG丸ｺﾞｼｯｸM-PRO" panose="020F0600000000000000" pitchFamily="50" charset="-128"/>
                          <a:ea typeface="HG丸ｺﾞｼｯｸM-PRO" panose="020F0600000000000000" pitchFamily="50" charset="-128"/>
                          <a:cs typeface="+mn-cs"/>
                        </a:rPr>
                        <a:t>６～７</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102610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rPr>
                        <a:t>避難に役立つ情報を確認してみよう！</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kumimoji="1" lang="ja-JP" altLang="en-US" sz="1300" b="0" kern="1200" dirty="0">
                          <a:solidFill>
                            <a:schemeClr val="dk1"/>
                          </a:solidFill>
                          <a:latin typeface="HG丸ｺﾞｼｯｸM-PRO" panose="020F0600000000000000" pitchFamily="50" charset="-128"/>
                          <a:ea typeface="HG丸ｺﾞｼｯｸM-PRO" panose="020F0600000000000000" pitchFamily="50" charset="-128"/>
                          <a:cs typeface="+mn-cs"/>
                        </a:rPr>
                        <a:t>８～９</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7"/>
                  </a:ext>
                </a:extLst>
              </a:tr>
              <a:tr h="1026109">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300" b="1" kern="1200" dirty="0">
                          <a:solidFill>
                            <a:schemeClr val="dk1"/>
                          </a:solidFill>
                          <a:latin typeface="HG丸ｺﾞｼｯｸM-PRO" panose="020F0600000000000000" pitchFamily="50" charset="-128"/>
                          <a:ea typeface="HG丸ｺﾞｼｯｸM-PRO" panose="020F0600000000000000" pitchFamily="50" charset="-128"/>
                          <a:cs typeface="+mn-cs"/>
                        </a:rPr>
                        <a:t>避難に関する参考情報</a:t>
                      </a: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kumimoji="1" lang="ja-JP" altLang="en-US" sz="1300" b="0" kern="1200" dirty="0">
                          <a:solidFill>
                            <a:schemeClr val="dk1"/>
                          </a:solidFill>
                          <a:latin typeface="HG丸ｺﾞｼｯｸM-PRO" panose="020F0600000000000000" pitchFamily="50" charset="-128"/>
                          <a:ea typeface="HG丸ｺﾞｼｯｸM-PRO" panose="020F0600000000000000" pitchFamily="50" charset="-128"/>
                          <a:cs typeface="+mn-cs"/>
                        </a:rPr>
                        <a:t>１０～１４</a:t>
                      </a:r>
                      <a:endParaRPr kumimoji="1" lang="en-US" altLang="ja-JP" sz="1300" b="0" kern="1200" dirty="0">
                        <a:solidFill>
                          <a:schemeClr val="dk1"/>
                        </a:solidFill>
                        <a:latin typeface="HG丸ｺﾞｼｯｸM-PRO" panose="020F0600000000000000" pitchFamily="50" charset="-128"/>
                        <a:ea typeface="HG丸ｺﾞｼｯｸM-PRO" panose="020F0600000000000000" pitchFamily="50" charset="-128"/>
                        <a:cs typeface="+mn-cs"/>
                      </a:endParaRPr>
                    </a:p>
                  </a:txBody>
                  <a:tcPr marL="91212" marR="91212" marT="45606" marB="456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42693452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566670" y="1068879"/>
            <a:ext cx="6194738" cy="8342683"/>
          </a:xfrm>
          <a:prstGeom prst="rect">
            <a:avLst/>
          </a:prstGeom>
          <a:solidFill>
            <a:srgbClr val="D7F7FF">
              <a:alpha val="65000"/>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p:cNvSpPr txBox="1"/>
          <p:nvPr/>
        </p:nvSpPr>
        <p:spPr>
          <a:xfrm>
            <a:off x="566670" y="600063"/>
            <a:ext cx="6194738"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洪水と自分自身とをよく知れば、安全に逃げられる！</a:t>
            </a:r>
          </a:p>
        </p:txBody>
      </p:sp>
      <p:pic>
        <p:nvPicPr>
          <p:cNvPr id="3" name="Picture 2" descr="C:\Users\kazufumi\AppData\Local\Microsoft\Windows\Temporary Internet Files\Content.IE5\AM91D473\lgi01a2013122302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783" y="652446"/>
            <a:ext cx="311041" cy="264567"/>
          </a:xfrm>
          <a:prstGeom prst="rect">
            <a:avLst/>
          </a:prstGeom>
          <a:solidFill>
            <a:schemeClr val="accent5"/>
          </a:solidFill>
        </p:spPr>
      </p:pic>
      <p:sp>
        <p:nvSpPr>
          <p:cNvPr id="4" name="テキスト ボックス 3"/>
          <p:cNvSpPr txBox="1"/>
          <p:nvPr/>
        </p:nvSpPr>
        <p:spPr>
          <a:xfrm>
            <a:off x="3122032" y="1542484"/>
            <a:ext cx="3648230" cy="2308324"/>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大雨が降ると、川にたくさんの水が流れこみ、この水がさらに増えると川の水があふれ（氾濫）、</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街に流れ込んできます。</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街に流れ込んできた水は、いきおいが強く、　家が流されたりしますので、</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川から水があふれる前に安全な高い場所へ移動しておくことが大事</a:t>
            </a:r>
            <a:r>
              <a:rPr kumimoji="1" lang="ja-JP" altLang="en-US" sz="1200" dirty="0">
                <a:solidFill>
                  <a:srgbClr val="FF0000"/>
                </a:solidFill>
                <a:latin typeface="HG丸ｺﾞｼｯｸM-PRO" panose="020F0600000000000000" pitchFamily="50" charset="-128"/>
                <a:ea typeface="HG丸ｺﾞｼｯｸM-PRO" panose="020F0600000000000000" pitchFamily="50" charset="-128"/>
              </a:rPr>
              <a:t>　</a:t>
            </a:r>
            <a:r>
              <a:rPr kumimoji="1" lang="ja-JP" altLang="en-US" sz="1200" dirty="0">
                <a:latin typeface="HG丸ｺﾞｼｯｸM-PRO" panose="020F0600000000000000" pitchFamily="50" charset="-128"/>
                <a:ea typeface="HG丸ｺﾞｼｯｸM-PRO" panose="020F0600000000000000" pitchFamily="50" charset="-128"/>
              </a:rPr>
              <a:t>です。</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endParaRPr kumimoji="1" lang="en-US" altLang="ja-JP" sz="1200" dirty="0">
              <a:latin typeface="HG丸ｺﾞｼｯｸM-PRO" panose="020F0600000000000000" pitchFamily="50" charset="-128"/>
              <a:ea typeface="HG丸ｺﾞｼｯｸM-PRO" panose="020F0600000000000000" pitchFamily="50" charset="-128"/>
            </a:endParaRPr>
          </a:p>
        </p:txBody>
      </p:sp>
      <p:sp>
        <p:nvSpPr>
          <p:cNvPr id="5" name="テキスト ボックス 4"/>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川から水があふれる前に逃げる！！</a:t>
            </a:r>
            <a:endParaRPr kumimoji="1" lang="en-US" altLang="ja-JP" dirty="0">
              <a:latin typeface="HG丸ｺﾞｼｯｸM-PRO" panose="020F0600000000000000" pitchFamily="50" charset="-128"/>
              <a:ea typeface="HG丸ｺﾞｼｯｸM-PRO" panose="020F0600000000000000" pitchFamily="50" charset="-128"/>
            </a:endParaRPr>
          </a:p>
        </p:txBody>
      </p:sp>
      <p:pic>
        <p:nvPicPr>
          <p:cNvPr id="1028" name="Picture 4" descr="http://www.mlit.go.jp/river/kawanavi/prepare/img/pht_vol4_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578" y="1673251"/>
            <a:ext cx="2331892" cy="1552549"/>
          </a:xfrm>
          <a:prstGeom prst="rect">
            <a:avLst/>
          </a:prstGeom>
          <a:noFill/>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706265" y="3472091"/>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マイ・タイムラインをつくろう！！</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30" name="テキスト ボックス 29"/>
          <p:cNvSpPr txBox="1"/>
          <p:nvPr/>
        </p:nvSpPr>
        <p:spPr>
          <a:xfrm>
            <a:off x="840852" y="3873586"/>
            <a:ext cx="5819028" cy="2308324"/>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川から水があふれる前に安全な場所へ移動しておくためには、どのように川があふれるかを知り、それに応じた備えをしていく必要があります。</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安全な場所への距離、移動するスピードは人それぞれですよね。自分自身の家族構成や生活環境を踏まえて、</a:t>
            </a:r>
            <a:r>
              <a:rPr kumimoji="1" lang="ja-JP" altLang="en-US" sz="1200" b="1" u="sng" dirty="0">
                <a:latin typeface="HG丸ｺﾞｼｯｸM-PRO" panose="020F0600000000000000" pitchFamily="50" charset="-128"/>
                <a:ea typeface="HG丸ｺﾞｼｯｸM-PRO" panose="020F0600000000000000" pitchFamily="50" charset="-128"/>
              </a:rPr>
              <a:t>自分自身の洪水リスクを把握</a:t>
            </a:r>
            <a:r>
              <a:rPr kumimoji="1" lang="ja-JP" altLang="en-US" sz="1200" dirty="0">
                <a:latin typeface="HG丸ｺﾞｼｯｸM-PRO" panose="020F0600000000000000" pitchFamily="50" charset="-128"/>
                <a:ea typeface="HG丸ｺﾞｼｯｸM-PRO" panose="020F0600000000000000" pitchFamily="50" charset="-128"/>
              </a:rPr>
              <a:t>し、</a:t>
            </a:r>
            <a:r>
              <a:rPr kumimoji="1" lang="ja-JP" altLang="en-US" sz="1200" b="1" u="sng" dirty="0">
                <a:latin typeface="HG丸ｺﾞｼｯｸM-PRO" panose="020F0600000000000000" pitchFamily="50" charset="-128"/>
                <a:ea typeface="HG丸ｺﾞｼｯｸM-PRO" panose="020F0600000000000000" pitchFamily="50" charset="-128"/>
              </a:rPr>
              <a:t>あわてずに逃げる準備を整えて、逃げ切れるタイミングで逃げ始めることが重要</a:t>
            </a:r>
            <a:r>
              <a:rPr kumimoji="1" lang="ja-JP" altLang="en-US" sz="1200" dirty="0">
                <a:latin typeface="HG丸ｺﾞｼｯｸM-PRO" panose="020F0600000000000000" pitchFamily="50" charset="-128"/>
                <a:ea typeface="HG丸ｺﾞｼｯｸM-PRO" panose="020F0600000000000000" pitchFamily="50" charset="-128"/>
              </a:rPr>
              <a:t>です。</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いざというときにあわてずに行動するために、大雨が降る前から川の水があふれるまでの間に、</a:t>
            </a:r>
            <a:r>
              <a:rPr kumimoji="1" lang="ja-JP" altLang="en-US" sz="1200" b="1" u="sng" dirty="0">
                <a:latin typeface="HG丸ｺﾞｼｯｸM-PRO" panose="020F0600000000000000" pitchFamily="50" charset="-128"/>
                <a:ea typeface="HG丸ｺﾞｼｯｸM-PRO" panose="020F0600000000000000" pitchFamily="50" charset="-128"/>
              </a:rPr>
              <a:t>いつ何をするのかをあらかじめマイ・タイムラインとして整理しましょう。</a:t>
            </a:r>
            <a:endParaRPr kumimoji="1" lang="en-US" altLang="ja-JP" sz="1200" b="1" u="sng"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0" y="9543245"/>
            <a:ext cx="6858000" cy="369332"/>
          </a:xfrm>
          <a:prstGeom prst="rect">
            <a:avLst/>
          </a:prstGeom>
          <a:noFill/>
        </p:spPr>
        <p:txBody>
          <a:bodyPr wrap="square" rtlCol="0">
            <a:spAutoFit/>
          </a:bodyPr>
          <a:lstStyle/>
          <a:p>
            <a:pPr algn="ctr"/>
            <a:r>
              <a:rPr kumimoji="1" lang="en-US" altLang="ja-JP" dirty="0"/>
              <a:t>-1-</a:t>
            </a:r>
            <a:endParaRPr kumimoji="1" lang="ja-JP" altLang="en-US" dirty="0"/>
          </a:p>
        </p:txBody>
      </p:sp>
      <p:sp>
        <p:nvSpPr>
          <p:cNvPr id="12" name="テキスト ボックス 11"/>
          <p:cNvSpPr txBox="1"/>
          <p:nvPr/>
        </p:nvSpPr>
        <p:spPr>
          <a:xfrm>
            <a:off x="850279" y="6175581"/>
            <a:ext cx="2254618" cy="1384995"/>
          </a:xfrm>
          <a:prstGeom prst="rect">
            <a:avLst/>
          </a:prstGeom>
          <a:noFill/>
        </p:spPr>
        <p:txBody>
          <a:bodyPr wrap="square" rtlCol="0">
            <a:spAutoFit/>
          </a:bodyPr>
          <a:lstStyle/>
          <a:p>
            <a:pPr algn="just">
              <a:lnSpc>
                <a:spcPct val="150000"/>
              </a:lnSpc>
            </a:pPr>
            <a:r>
              <a:rPr kumimoji="1" lang="ja-JP" altLang="en-US" sz="1200" dirty="0">
                <a:solidFill>
                  <a:srgbClr val="FF4D0D"/>
                </a:solidFill>
                <a:latin typeface="HG丸ｺﾞｼｯｸM-PRO" panose="020F0600000000000000" pitchFamily="50" charset="-128"/>
                <a:ea typeface="HG丸ｺﾞｼｯｸM-PRO" panose="020F0600000000000000" pitchFamily="50" charset="-128"/>
              </a:rPr>
              <a:t>　</a:t>
            </a:r>
            <a:r>
              <a:rPr kumimoji="1" lang="ja-JP" altLang="en-US" sz="14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また、家族でよく話しあって、あなたの家のマイ・タイムラインをつくってみましょう。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p:txBody>
      </p:sp>
      <p:grpSp>
        <p:nvGrpSpPr>
          <p:cNvPr id="1026" name="グループ化 1025"/>
          <p:cNvGrpSpPr/>
          <p:nvPr/>
        </p:nvGrpSpPr>
        <p:grpSpPr>
          <a:xfrm>
            <a:off x="-5018236" y="4809459"/>
            <a:ext cx="4949825" cy="5103118"/>
            <a:chOff x="1338262" y="7549336"/>
            <a:chExt cx="4949825" cy="5103118"/>
          </a:xfrm>
        </p:grpSpPr>
        <p:pic>
          <p:nvPicPr>
            <p:cNvPr id="110" name="図 10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4716" y="10927958"/>
              <a:ext cx="1202667" cy="612284"/>
            </a:xfrm>
            <a:prstGeom prst="rect">
              <a:avLst/>
            </a:prstGeom>
          </p:spPr>
        </p:pic>
        <p:cxnSp>
          <p:nvCxnSpPr>
            <p:cNvPr id="112" name="直線矢印コネクタ 111"/>
            <p:cNvCxnSpPr/>
            <p:nvPr/>
          </p:nvCxnSpPr>
          <p:spPr>
            <a:xfrm>
              <a:off x="2047969" y="7659515"/>
              <a:ext cx="3557886" cy="4992939"/>
            </a:xfrm>
            <a:prstGeom prst="straightConnector1">
              <a:avLst/>
            </a:prstGeom>
            <a:ln w="295275">
              <a:gradFill>
                <a:gsLst>
                  <a:gs pos="0">
                    <a:schemeClr val="tx2">
                      <a:lumMod val="40000"/>
                      <a:lumOff val="60000"/>
                    </a:schemeClr>
                  </a:gs>
                  <a:gs pos="0">
                    <a:schemeClr val="accent5">
                      <a:lumMod val="60000"/>
                      <a:lumOff val="40000"/>
                    </a:schemeClr>
                  </a:gs>
                  <a:gs pos="100000">
                    <a:srgbClr val="062B7E"/>
                  </a:gs>
                </a:gsLst>
                <a:lin ang="3600000" scaled="0"/>
              </a:gradFill>
              <a:tailEnd type="triangle" w="sm" len="med"/>
            </a:ln>
          </p:spPr>
          <p:style>
            <a:lnRef idx="1">
              <a:schemeClr val="accent1"/>
            </a:lnRef>
            <a:fillRef idx="0">
              <a:schemeClr val="accent1"/>
            </a:fillRef>
            <a:effectRef idx="0">
              <a:schemeClr val="accent1"/>
            </a:effectRef>
            <a:fontRef idx="minor">
              <a:schemeClr val="tx1"/>
            </a:fontRef>
          </p:style>
        </p:cxnSp>
        <p:pic>
          <p:nvPicPr>
            <p:cNvPr id="11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38262" y="8336768"/>
              <a:ext cx="1175484" cy="872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12057" y="9861345"/>
              <a:ext cx="2061602" cy="120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84232" y="9255890"/>
              <a:ext cx="1703855" cy="2831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 name="図 1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40503" y="7814273"/>
              <a:ext cx="523576" cy="1071817"/>
            </a:xfrm>
            <a:prstGeom prst="rect">
              <a:avLst/>
            </a:prstGeom>
          </p:spPr>
        </p:pic>
        <p:sp>
          <p:nvSpPr>
            <p:cNvPr id="118" name="テキスト ボックス 117"/>
            <p:cNvSpPr txBox="1"/>
            <p:nvPr/>
          </p:nvSpPr>
          <p:spPr>
            <a:xfrm>
              <a:off x="2899220" y="9616983"/>
              <a:ext cx="852332" cy="219866"/>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氾濫注意情報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19" name="テキスト ボックス 118"/>
            <p:cNvSpPr txBox="1"/>
            <p:nvPr/>
          </p:nvSpPr>
          <p:spPr>
            <a:xfrm>
              <a:off x="1764944" y="7689194"/>
              <a:ext cx="975638" cy="367785"/>
            </a:xfrm>
            <a:prstGeom prst="rect">
              <a:avLst/>
            </a:prstGeom>
            <a:noFill/>
            <a:ln>
              <a:noFill/>
            </a:ln>
            <a:effectLst>
              <a:glow rad="63500">
                <a:schemeClr val="bg1">
                  <a:alpha val="40000"/>
                </a:schemeClr>
              </a:glow>
            </a:effectLst>
          </p:spPr>
          <p:txBody>
            <a:bodyPr wrap="square" rtlCol="0">
              <a:spAutoFit/>
            </a:bodyPr>
            <a:lstStyle/>
            <a:p>
              <a:r>
                <a:rPr kumimoji="1" lang="ja-JP" altLang="en-US" b="1" spc="-150"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３日前</a:t>
              </a:r>
              <a:endParaRPr kumimoji="1" lang="ja-JP" altLang="en-US" b="1" spc="-150"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0" name="テキスト ボックス 119"/>
            <p:cNvSpPr txBox="1"/>
            <p:nvPr/>
          </p:nvSpPr>
          <p:spPr>
            <a:xfrm>
              <a:off x="4763244" y="12026138"/>
              <a:ext cx="1238288" cy="376913"/>
            </a:xfrm>
            <a:prstGeom prst="rect">
              <a:avLst/>
            </a:prstGeom>
            <a:noFill/>
            <a:ln>
              <a:noFill/>
            </a:ln>
            <a:effectLst>
              <a:glow rad="63500">
                <a:schemeClr val="bg1">
                  <a:alpha val="40000"/>
                </a:schemeClr>
              </a:glow>
            </a:effectLst>
          </p:spPr>
          <p:txBody>
            <a:bodyPr wrap="square" rtlCol="0">
              <a:spAutoFit/>
            </a:bodyPr>
            <a:lstStyle/>
            <a:p>
              <a:r>
                <a:rPr lang="ja-JP" altLang="en-US"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氾濫発生</a:t>
              </a:r>
              <a:endParaRPr kumimoji="1" lang="ja-JP" altLang="en-US"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1" name="テキスト ボックス 120"/>
            <p:cNvSpPr txBox="1"/>
            <p:nvPr/>
          </p:nvSpPr>
          <p:spPr>
            <a:xfrm>
              <a:off x="4072883" y="11370213"/>
              <a:ext cx="852332" cy="219866"/>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氾濫危険情報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2" name="テキスト ボックス 121"/>
            <p:cNvSpPr txBox="1"/>
            <p:nvPr/>
          </p:nvSpPr>
          <p:spPr>
            <a:xfrm>
              <a:off x="4790989" y="12332911"/>
              <a:ext cx="993879" cy="219866"/>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氾濫発生情報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3" name="テキスト ボックス 122"/>
            <p:cNvSpPr txBox="1"/>
            <p:nvPr/>
          </p:nvSpPr>
          <p:spPr>
            <a:xfrm>
              <a:off x="3518567" y="10556444"/>
              <a:ext cx="852332" cy="219866"/>
            </a:xfrm>
            <a:prstGeom prst="rect">
              <a:avLst/>
            </a:prstGeom>
            <a:noFill/>
            <a:ln>
              <a:noFill/>
            </a:ln>
            <a:effectLst>
              <a:glow rad="63500">
                <a:schemeClr val="bg1">
                  <a:alpha val="40000"/>
                </a:schemeClr>
              </a:glow>
            </a:effectLst>
          </p:spPr>
          <p:txBody>
            <a:bodyPr wrap="square" rtlCol="0">
              <a:spAutoFit/>
            </a:bodyPr>
            <a:lstStyle/>
            <a:p>
              <a:r>
                <a:rPr kumimoji="1" lang="ja-JP" altLang="en-US" sz="80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氾濫警戒情報</a:t>
              </a:r>
              <a:endParaRPr kumimoji="1" lang="ja-JP" altLang="en-US" sz="80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4" name="テキスト ボックス 123"/>
            <p:cNvSpPr txBox="1"/>
            <p:nvPr/>
          </p:nvSpPr>
          <p:spPr>
            <a:xfrm>
              <a:off x="3632343" y="9973472"/>
              <a:ext cx="986706" cy="252852"/>
            </a:xfrm>
            <a:prstGeom prst="rect">
              <a:avLst/>
            </a:prstGeom>
            <a:noFill/>
            <a:ln>
              <a:noFill/>
            </a:ln>
            <a:effectLst>
              <a:glow rad="63500">
                <a:schemeClr val="bg1">
                  <a:alpha val="40000"/>
                </a:schemeClr>
              </a:glow>
            </a:effectLst>
          </p:spPr>
          <p:txBody>
            <a:bodyPr wrap="square" rtlCol="0">
              <a:spAutoFit/>
            </a:bodyPr>
            <a:lstStyle/>
            <a:p>
              <a:r>
                <a:rPr kumimoji="1" lang="ja-JP" altLang="en-US" sz="105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避難準備情報</a:t>
              </a:r>
              <a:endParaRPr kumimoji="1" lang="ja-JP" altLang="en-US" sz="105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5" name="テキスト ボックス 124"/>
            <p:cNvSpPr txBox="1"/>
            <p:nvPr/>
          </p:nvSpPr>
          <p:spPr>
            <a:xfrm>
              <a:off x="3150319" y="9251065"/>
              <a:ext cx="855374" cy="282685"/>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情報収集</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pic>
          <p:nvPicPr>
            <p:cNvPr id="126"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4923" r="63105" b="58026"/>
            <a:stretch/>
          </p:blipFill>
          <p:spPr bwMode="auto">
            <a:xfrm>
              <a:off x="2546918" y="7549336"/>
              <a:ext cx="575405" cy="207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7" name="テキスト ボックス 126"/>
            <p:cNvSpPr txBox="1"/>
            <p:nvPr/>
          </p:nvSpPr>
          <p:spPr>
            <a:xfrm>
              <a:off x="3253827" y="10284390"/>
              <a:ext cx="1070437" cy="282685"/>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避難の準備</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8" name="テキスト ボックス 127"/>
            <p:cNvSpPr txBox="1"/>
            <p:nvPr/>
          </p:nvSpPr>
          <p:spPr>
            <a:xfrm>
              <a:off x="3898652" y="11104395"/>
              <a:ext cx="953310" cy="275839"/>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避難の実施</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29" name="テキスト ボックス 128"/>
            <p:cNvSpPr txBox="1"/>
            <p:nvPr/>
          </p:nvSpPr>
          <p:spPr>
            <a:xfrm>
              <a:off x="4185982" y="10780704"/>
              <a:ext cx="780042" cy="259128"/>
            </a:xfrm>
            <a:prstGeom prst="rect">
              <a:avLst/>
            </a:prstGeom>
            <a:noFill/>
            <a:ln>
              <a:noFill/>
            </a:ln>
            <a:effectLst>
              <a:glow rad="63500">
                <a:schemeClr val="bg1">
                  <a:alpha val="40000"/>
                </a:schemeClr>
              </a:glow>
            </a:effectLst>
          </p:spPr>
          <p:txBody>
            <a:bodyPr wrap="square" rtlCol="0">
              <a:spAutoFit/>
            </a:bodyPr>
            <a:lstStyle/>
            <a:p>
              <a:r>
                <a:rPr kumimoji="1" lang="ja-JP" altLang="en-US" sz="1050" b="1" dirty="0" smtClean="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rPr>
                <a:t>避難勧告</a:t>
              </a:r>
              <a:endParaRPr kumimoji="1" lang="ja-JP" altLang="en-US" sz="1050" b="1" dirty="0">
                <a:ln w="3175">
                  <a:solidFill>
                    <a:schemeClr val="tx1"/>
                  </a:solidFill>
                </a:ln>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30" name="テキスト ボックス 129"/>
            <p:cNvSpPr txBox="1"/>
            <p:nvPr/>
          </p:nvSpPr>
          <p:spPr>
            <a:xfrm>
              <a:off x="1806653" y="7975542"/>
              <a:ext cx="860188" cy="282685"/>
            </a:xfrm>
            <a:prstGeom prst="rect">
              <a:avLst/>
            </a:prstGeom>
            <a:noFill/>
            <a:ln>
              <a:noFill/>
            </a:ln>
            <a:effectLst>
              <a:glow rad="63500">
                <a:schemeClr val="bg1">
                  <a:alpha val="40000"/>
                </a:schemeClr>
              </a:glow>
            </a:effectLst>
          </p:spPr>
          <p:txBody>
            <a:bodyPr wrap="square" rtlCol="0">
              <a:spAutoFit/>
            </a:bodyPr>
            <a:lstStyle/>
            <a:p>
              <a:r>
                <a:rPr kumimoji="1" lang="ja-JP" altLang="en-US" sz="1200" b="1" dirty="0" smtClean="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rPr>
                <a:t>情報収集</a:t>
              </a:r>
              <a:endParaRPr kumimoji="1" lang="ja-JP" altLang="en-US" sz="1200" b="1" dirty="0">
                <a:ln w="3175">
                  <a:solidFill>
                    <a:srgbClr val="FF4D0D"/>
                  </a:solidFill>
                </a:ln>
                <a:solidFill>
                  <a:srgbClr val="FF4D0D"/>
                </a:solidFill>
                <a:effectLst>
                  <a:glow rad="127000">
                    <a:schemeClr val="bg1">
                      <a:lumMod val="95000"/>
                    </a:schemeClr>
                  </a:glow>
                </a:effectLst>
                <a:latin typeface="游ゴシック" panose="020B0400000000000000" pitchFamily="50" charset="-128"/>
                <a:ea typeface="游ゴシック" panose="020B0400000000000000" pitchFamily="50" charset="-128"/>
              </a:endParaRPr>
            </a:p>
          </p:txBody>
        </p:sp>
        <p:sp>
          <p:nvSpPr>
            <p:cNvPr id="1025" name="テキスト ボックス 1024"/>
            <p:cNvSpPr txBox="1"/>
            <p:nvPr/>
          </p:nvSpPr>
          <p:spPr>
            <a:xfrm>
              <a:off x="3022303" y="7899171"/>
              <a:ext cx="461665" cy="849962"/>
            </a:xfrm>
            <a:prstGeom prst="rect">
              <a:avLst/>
            </a:prstGeom>
            <a:solidFill>
              <a:srgbClr val="E5FAFF"/>
            </a:solidFill>
          </p:spPr>
          <p:txBody>
            <a:bodyPr vert="eaVert" wrap="square" rtlCol="0">
              <a:spAutoFit/>
            </a:bodyPr>
            <a:lstStyle/>
            <a:p>
              <a:endParaRPr kumimoji="1" lang="ja-JP" altLang="en-US" dirty="0"/>
            </a:p>
          </p:txBody>
        </p:sp>
      </p:grpSp>
      <p:grpSp>
        <p:nvGrpSpPr>
          <p:cNvPr id="63" name="グループ化 62"/>
          <p:cNvGrpSpPr/>
          <p:nvPr/>
        </p:nvGrpSpPr>
        <p:grpSpPr>
          <a:xfrm>
            <a:off x="3146850" y="5873113"/>
            <a:ext cx="3609551" cy="4037454"/>
            <a:chOff x="3146850" y="5873113"/>
            <a:chExt cx="3609551" cy="4037454"/>
          </a:xfrm>
        </p:grpSpPr>
        <p:pic>
          <p:nvPicPr>
            <p:cNvPr id="64" name="図 6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215303" y="5942971"/>
              <a:ext cx="3541098" cy="3967596"/>
            </a:xfrm>
            <a:prstGeom prst="rect">
              <a:avLst/>
            </a:prstGeom>
          </p:spPr>
        </p:pic>
        <p:grpSp>
          <p:nvGrpSpPr>
            <p:cNvPr id="65" name="グループ化 64"/>
            <p:cNvGrpSpPr/>
            <p:nvPr/>
          </p:nvGrpSpPr>
          <p:grpSpPr>
            <a:xfrm>
              <a:off x="4369090" y="5873113"/>
              <a:ext cx="2284350" cy="1270638"/>
              <a:chOff x="4369090" y="5873113"/>
              <a:chExt cx="2284350" cy="1270638"/>
            </a:xfrm>
          </p:grpSpPr>
          <p:pic>
            <p:nvPicPr>
              <p:cNvPr id="89" name="Picture 2"/>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ackgroundRemoval t="0" b="35390" l="62743" r="100000">
                            <a14:foregroundMark x1="40229" y1="1863" x2="63771" y2="3376"/>
                            <a14:foregroundMark x1="38971" y1="27474" x2="44114" y2="17695"/>
                            <a14:foregroundMark x1="36800" y1="24796" x2="38400" y2="16414"/>
                            <a14:foregroundMark x1="37829" y1="16414" x2="37829" y2="16414"/>
                            <a14:foregroundMark x1="38286" y1="10710" x2="38286" y2="10710"/>
                            <a14:foregroundMark x1="37486" y1="10128" x2="67314" y2="10827"/>
                            <a14:foregroundMark x1="37829" y1="5006" x2="62857" y2="9662"/>
                            <a14:foregroundMark x1="37714" y1="3609" x2="36686" y2="17695"/>
                            <a14:foregroundMark x1="49257" y1="27125" x2="49486" y2="8033"/>
                            <a14:foregroundMark x1="51086" y1="25960" x2="59771" y2="12573"/>
                            <a14:foregroundMark x1="58629" y1="25378" x2="58629" y2="25378"/>
                            <a14:foregroundMark x1="61371" y1="21886" x2="61371" y2="21886"/>
                            <a14:foregroundMark x1="61029" y1="12806" x2="63200" y2="26775"/>
                            <a14:foregroundMark x1="53486" y1="28056" x2="57829" y2="20838"/>
                            <a14:foregroundMark x1="35086" y1="15600" x2="35086" y2="15600"/>
                            <a14:foregroundMark x1="77257" y1="14086" x2="82857" y2="21304"/>
                            <a14:foregroundMark x1="81029" y1="24331" x2="81029" y2="24331"/>
                            <a14:backgroundMark x1="64800" y1="10012" x2="64229" y2="11176"/>
                            <a14:backgroundMark x1="65829" y1="8847" x2="65829" y2="8847"/>
                            <a14:backgroundMark x1="64229" y1="11991" x2="65029" y2="7567"/>
                            <a14:backgroundMark x1="66057" y1="5239" x2="63543" y2="12922"/>
                          </a14:backgroundRemoval>
                        </a14:imgEffect>
                      </a14:imgLayer>
                    </a14:imgProps>
                  </a:ext>
                  <a:ext uri="{28A0092B-C50C-407E-A947-70E740481C1C}">
                    <a14:useLocalDpi xmlns:a14="http://schemas.microsoft.com/office/drawing/2010/main" val="0"/>
                  </a:ext>
                </a:extLst>
              </a:blip>
              <a:srcRect l="64133" t="-111" r="-1" b="64362"/>
              <a:stretch/>
            </p:blipFill>
            <p:spPr bwMode="auto">
              <a:xfrm>
                <a:off x="5405438" y="5882641"/>
                <a:ext cx="1248002" cy="1227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69090" y="5873113"/>
                <a:ext cx="1168400" cy="1270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図 90"/>
              <p:cNvPicPr>
                <a:picLocks noChangeAspect="1"/>
              </p:cNvPicPr>
              <p:nvPr/>
            </p:nvPicPr>
            <p:blipFill>
              <a:blip r:embed="rId15" cstate="print">
                <a:clrChange>
                  <a:clrFrom>
                    <a:srgbClr val="FAFAFA"/>
                  </a:clrFrom>
                  <a:clrTo>
                    <a:srgbClr val="FAFAFA">
                      <a:alpha val="0"/>
                    </a:srgbClr>
                  </a:clrTo>
                </a:clrChange>
                <a:extLst>
                  <a:ext uri="{BEBA8EAE-BF5A-486C-A8C5-ECC9F3942E4B}">
                    <a14:imgProps xmlns:a14="http://schemas.microsoft.com/office/drawing/2010/main">
                      <a14:imgLayer r:embed="rId16">
                        <a14:imgEffect>
                          <a14:backgroundRemoval t="17778" b="95556" l="0" r="90000"/>
                        </a14:imgEffect>
                      </a14:imgLayer>
                    </a14:imgProps>
                  </a:ext>
                  <a:ext uri="{28A0092B-C50C-407E-A947-70E740481C1C}">
                    <a14:useLocalDpi xmlns:a14="http://schemas.microsoft.com/office/drawing/2010/main" val="0"/>
                  </a:ext>
                </a:extLst>
              </a:blip>
              <a:stretch>
                <a:fillRect/>
              </a:stretch>
            </p:blipFill>
            <p:spPr>
              <a:xfrm>
                <a:off x="4670392" y="6915704"/>
                <a:ext cx="112991" cy="206844"/>
              </a:xfrm>
              <a:prstGeom prst="rect">
                <a:avLst/>
              </a:prstGeom>
            </p:spPr>
          </p:pic>
        </p:grpSp>
        <p:sp>
          <p:nvSpPr>
            <p:cNvPr id="66" name="テキスト ボックス 65"/>
            <p:cNvSpPr txBox="1"/>
            <p:nvPr/>
          </p:nvSpPr>
          <p:spPr>
            <a:xfrm>
              <a:off x="3488833" y="6106099"/>
              <a:ext cx="108000" cy="460130"/>
            </a:xfrm>
            <a:prstGeom prst="rect">
              <a:avLst/>
            </a:prstGeom>
            <a:solidFill>
              <a:srgbClr val="E5FAFF"/>
            </a:solidFill>
          </p:spPr>
          <p:txBody>
            <a:bodyPr vert="eaVert" wrap="square" rtlCol="0">
              <a:spAutoFit/>
            </a:bodyPr>
            <a:lstStyle/>
            <a:p>
              <a:endParaRPr kumimoji="1" lang="ja-JP" altLang="en-US" dirty="0"/>
            </a:p>
          </p:txBody>
        </p:sp>
        <p:sp>
          <p:nvSpPr>
            <p:cNvPr id="67" name="テキスト ボックス 66"/>
            <p:cNvSpPr txBox="1"/>
            <p:nvPr/>
          </p:nvSpPr>
          <p:spPr>
            <a:xfrm>
              <a:off x="3486079" y="6656378"/>
              <a:ext cx="108000" cy="190605"/>
            </a:xfrm>
            <a:prstGeom prst="rect">
              <a:avLst/>
            </a:prstGeom>
            <a:solidFill>
              <a:srgbClr val="E5FAFF"/>
            </a:solidFill>
          </p:spPr>
          <p:txBody>
            <a:bodyPr vert="eaVert" wrap="square" rtlCol="0">
              <a:spAutoFit/>
            </a:bodyPr>
            <a:lstStyle/>
            <a:p>
              <a:endParaRPr kumimoji="1" lang="ja-JP" altLang="en-US" dirty="0"/>
            </a:p>
          </p:txBody>
        </p:sp>
        <p:sp>
          <p:nvSpPr>
            <p:cNvPr id="68" name="テキスト ボックス 67"/>
            <p:cNvSpPr txBox="1"/>
            <p:nvPr/>
          </p:nvSpPr>
          <p:spPr>
            <a:xfrm rot="5400000">
              <a:off x="3287862" y="5931975"/>
              <a:ext cx="108000" cy="293940"/>
            </a:xfrm>
            <a:prstGeom prst="rect">
              <a:avLst/>
            </a:prstGeom>
            <a:solidFill>
              <a:srgbClr val="E5FAFF"/>
            </a:solidFill>
          </p:spPr>
          <p:txBody>
            <a:bodyPr vert="eaVert" wrap="square" rtlCol="0">
              <a:spAutoFit/>
            </a:bodyPr>
            <a:lstStyle/>
            <a:p>
              <a:endParaRPr kumimoji="1" lang="ja-JP" altLang="en-US" dirty="0"/>
            </a:p>
          </p:txBody>
        </p:sp>
        <p:sp>
          <p:nvSpPr>
            <p:cNvPr id="69" name="テキスト ボックス 68"/>
            <p:cNvSpPr txBox="1"/>
            <p:nvPr/>
          </p:nvSpPr>
          <p:spPr>
            <a:xfrm rot="5400000">
              <a:off x="3326509" y="6688736"/>
              <a:ext cx="25200" cy="293940"/>
            </a:xfrm>
            <a:prstGeom prst="rect">
              <a:avLst/>
            </a:prstGeom>
            <a:solidFill>
              <a:srgbClr val="E5FAFF"/>
            </a:solidFill>
          </p:spPr>
          <p:txBody>
            <a:bodyPr vert="eaVert" wrap="square" rtlCol="0">
              <a:spAutoFit/>
            </a:bodyPr>
            <a:lstStyle/>
            <a:p>
              <a:endParaRPr kumimoji="1" lang="ja-JP" altLang="en-US" dirty="0"/>
            </a:p>
          </p:txBody>
        </p:sp>
        <p:sp>
          <p:nvSpPr>
            <p:cNvPr id="70" name="テキスト ボックス 69"/>
            <p:cNvSpPr txBox="1"/>
            <p:nvPr/>
          </p:nvSpPr>
          <p:spPr>
            <a:xfrm rot="2336104">
              <a:off x="3490398" y="6571075"/>
              <a:ext cx="108000" cy="36000"/>
            </a:xfrm>
            <a:prstGeom prst="rect">
              <a:avLst/>
            </a:prstGeom>
            <a:solidFill>
              <a:srgbClr val="E5FAFF"/>
            </a:solidFill>
          </p:spPr>
          <p:txBody>
            <a:bodyPr vert="eaVert" wrap="square" rtlCol="0">
              <a:spAutoFit/>
            </a:bodyPr>
            <a:lstStyle/>
            <a:p>
              <a:endParaRPr kumimoji="1" lang="ja-JP" altLang="en-US" dirty="0"/>
            </a:p>
          </p:txBody>
        </p:sp>
        <p:sp>
          <p:nvSpPr>
            <p:cNvPr id="71" name="テキスト ボックス 70"/>
            <p:cNvSpPr txBox="1"/>
            <p:nvPr/>
          </p:nvSpPr>
          <p:spPr>
            <a:xfrm rot="2336104">
              <a:off x="3146850" y="6089512"/>
              <a:ext cx="97200" cy="72000"/>
            </a:xfrm>
            <a:prstGeom prst="rect">
              <a:avLst/>
            </a:prstGeom>
            <a:solidFill>
              <a:srgbClr val="E5FAFF"/>
            </a:solidFill>
          </p:spPr>
          <p:txBody>
            <a:bodyPr vert="eaVert" wrap="square" rtlCol="0">
              <a:spAutoFit/>
            </a:bodyPr>
            <a:lstStyle/>
            <a:p>
              <a:endParaRPr kumimoji="1" lang="ja-JP" altLang="en-US" dirty="0"/>
            </a:p>
          </p:txBody>
        </p:sp>
        <p:sp>
          <p:nvSpPr>
            <p:cNvPr id="72" name="テキスト ボックス 71"/>
            <p:cNvSpPr txBox="1"/>
            <p:nvPr/>
          </p:nvSpPr>
          <p:spPr>
            <a:xfrm rot="2336104">
              <a:off x="3464445" y="6099236"/>
              <a:ext cx="97200" cy="72000"/>
            </a:xfrm>
            <a:prstGeom prst="rect">
              <a:avLst/>
            </a:prstGeom>
            <a:solidFill>
              <a:srgbClr val="E5FAFF"/>
            </a:solidFill>
          </p:spPr>
          <p:txBody>
            <a:bodyPr vert="eaVert" wrap="square" rtlCol="0">
              <a:spAutoFit/>
            </a:bodyPr>
            <a:lstStyle/>
            <a:p>
              <a:endParaRPr kumimoji="1" lang="ja-JP" altLang="en-US" dirty="0"/>
            </a:p>
          </p:txBody>
        </p:sp>
        <p:sp>
          <p:nvSpPr>
            <p:cNvPr id="73" name="テキスト ボックス 72"/>
            <p:cNvSpPr txBox="1"/>
            <p:nvPr/>
          </p:nvSpPr>
          <p:spPr>
            <a:xfrm rot="2594423">
              <a:off x="3164127" y="6792459"/>
              <a:ext cx="97200" cy="72000"/>
            </a:xfrm>
            <a:prstGeom prst="rect">
              <a:avLst/>
            </a:prstGeom>
            <a:solidFill>
              <a:srgbClr val="E5FAFF"/>
            </a:solidFill>
          </p:spPr>
          <p:txBody>
            <a:bodyPr vert="eaVert" wrap="square" rtlCol="0">
              <a:spAutoFit/>
            </a:bodyPr>
            <a:lstStyle/>
            <a:p>
              <a:endParaRPr kumimoji="1" lang="ja-JP" altLang="en-US" dirty="0"/>
            </a:p>
          </p:txBody>
        </p:sp>
        <p:sp>
          <p:nvSpPr>
            <p:cNvPr id="74" name="テキスト ボックス 73"/>
            <p:cNvSpPr txBox="1"/>
            <p:nvPr/>
          </p:nvSpPr>
          <p:spPr>
            <a:xfrm rot="2594423">
              <a:off x="3460045" y="6799706"/>
              <a:ext cx="97200" cy="72000"/>
            </a:xfrm>
            <a:prstGeom prst="rect">
              <a:avLst/>
            </a:prstGeom>
            <a:solidFill>
              <a:srgbClr val="E5FAFF"/>
            </a:solidFill>
          </p:spPr>
          <p:txBody>
            <a:bodyPr vert="eaVert" wrap="square" rtlCol="0">
              <a:spAutoFit/>
            </a:bodyPr>
            <a:lstStyle/>
            <a:p>
              <a:endParaRPr kumimoji="1" lang="ja-JP" altLang="en-US" dirty="0"/>
            </a:p>
          </p:txBody>
        </p:sp>
        <p:sp>
          <p:nvSpPr>
            <p:cNvPr id="75" name="テキスト ボックス 74"/>
            <p:cNvSpPr txBox="1"/>
            <p:nvPr/>
          </p:nvSpPr>
          <p:spPr>
            <a:xfrm>
              <a:off x="3649945" y="8584422"/>
              <a:ext cx="864000" cy="72000"/>
            </a:xfrm>
            <a:prstGeom prst="rect">
              <a:avLst/>
            </a:prstGeom>
            <a:solidFill>
              <a:srgbClr val="E5FAFF"/>
            </a:solidFill>
          </p:spPr>
          <p:txBody>
            <a:bodyPr vert="eaVert" wrap="square" rtlCol="0">
              <a:spAutoFit/>
            </a:bodyPr>
            <a:lstStyle/>
            <a:p>
              <a:endParaRPr kumimoji="1" lang="ja-JP" altLang="en-US" dirty="0"/>
            </a:p>
          </p:txBody>
        </p:sp>
        <p:sp>
          <p:nvSpPr>
            <p:cNvPr id="76" name="テキスト ボックス 75"/>
            <p:cNvSpPr txBox="1"/>
            <p:nvPr/>
          </p:nvSpPr>
          <p:spPr>
            <a:xfrm>
              <a:off x="4447664" y="8293861"/>
              <a:ext cx="540000" cy="323834"/>
            </a:xfrm>
            <a:prstGeom prst="rect">
              <a:avLst/>
            </a:prstGeom>
            <a:solidFill>
              <a:srgbClr val="E5FAFF"/>
            </a:solidFill>
          </p:spPr>
          <p:txBody>
            <a:bodyPr vert="eaVert" wrap="square" rtlCol="0">
              <a:spAutoFit/>
            </a:bodyPr>
            <a:lstStyle/>
            <a:p>
              <a:endParaRPr kumimoji="1" lang="ja-JP" altLang="en-US" dirty="0"/>
            </a:p>
          </p:txBody>
        </p:sp>
        <p:sp>
          <p:nvSpPr>
            <p:cNvPr id="77" name="テキスト ボックス 76"/>
            <p:cNvSpPr txBox="1"/>
            <p:nvPr/>
          </p:nvSpPr>
          <p:spPr>
            <a:xfrm>
              <a:off x="3152660" y="8284344"/>
              <a:ext cx="540000" cy="323834"/>
            </a:xfrm>
            <a:prstGeom prst="rect">
              <a:avLst/>
            </a:prstGeom>
            <a:solidFill>
              <a:srgbClr val="E5FAFF"/>
            </a:solidFill>
          </p:spPr>
          <p:txBody>
            <a:bodyPr vert="eaVert" wrap="square" rtlCol="0">
              <a:spAutoFit/>
            </a:bodyPr>
            <a:lstStyle/>
            <a:p>
              <a:endParaRPr kumimoji="1" lang="ja-JP" altLang="en-US" dirty="0"/>
            </a:p>
          </p:txBody>
        </p:sp>
        <p:sp>
          <p:nvSpPr>
            <p:cNvPr id="78" name="テキスト ボックス 77"/>
            <p:cNvSpPr txBox="1"/>
            <p:nvPr/>
          </p:nvSpPr>
          <p:spPr>
            <a:xfrm>
              <a:off x="3437864" y="8293861"/>
              <a:ext cx="540000" cy="48853"/>
            </a:xfrm>
            <a:prstGeom prst="rect">
              <a:avLst/>
            </a:prstGeom>
            <a:solidFill>
              <a:srgbClr val="E5FAFF"/>
            </a:solidFill>
          </p:spPr>
          <p:txBody>
            <a:bodyPr vert="eaVert" wrap="square" rtlCol="0">
              <a:spAutoFit/>
            </a:bodyPr>
            <a:lstStyle/>
            <a:p>
              <a:endParaRPr kumimoji="1" lang="ja-JP" altLang="en-US" dirty="0"/>
            </a:p>
          </p:txBody>
        </p:sp>
        <p:sp>
          <p:nvSpPr>
            <p:cNvPr id="79" name="テキスト ボックス 78"/>
            <p:cNvSpPr txBox="1"/>
            <p:nvPr/>
          </p:nvSpPr>
          <p:spPr>
            <a:xfrm>
              <a:off x="4113597" y="8293861"/>
              <a:ext cx="540000" cy="49102"/>
            </a:xfrm>
            <a:prstGeom prst="rect">
              <a:avLst/>
            </a:prstGeom>
            <a:solidFill>
              <a:srgbClr val="E5FAFF"/>
            </a:solidFill>
          </p:spPr>
          <p:txBody>
            <a:bodyPr vert="eaVert" wrap="square" rtlCol="0">
              <a:spAutoFit/>
            </a:bodyPr>
            <a:lstStyle/>
            <a:p>
              <a:endParaRPr kumimoji="1" lang="ja-JP" altLang="en-US" dirty="0"/>
            </a:p>
          </p:txBody>
        </p:sp>
        <p:sp>
          <p:nvSpPr>
            <p:cNvPr id="80" name="テキスト ボックス 79"/>
            <p:cNvSpPr txBox="1"/>
            <p:nvPr/>
          </p:nvSpPr>
          <p:spPr>
            <a:xfrm rot="2594423">
              <a:off x="3624591" y="8299570"/>
              <a:ext cx="97200" cy="72000"/>
            </a:xfrm>
            <a:prstGeom prst="rect">
              <a:avLst/>
            </a:prstGeom>
            <a:solidFill>
              <a:srgbClr val="E5FAFF"/>
            </a:solidFill>
          </p:spPr>
          <p:txBody>
            <a:bodyPr vert="eaVert" wrap="square" rtlCol="0">
              <a:spAutoFit/>
            </a:bodyPr>
            <a:lstStyle/>
            <a:p>
              <a:endParaRPr kumimoji="1" lang="ja-JP" altLang="en-US" dirty="0"/>
            </a:p>
          </p:txBody>
        </p:sp>
        <p:sp>
          <p:nvSpPr>
            <p:cNvPr id="81" name="テキスト ボックス 80"/>
            <p:cNvSpPr txBox="1"/>
            <p:nvPr/>
          </p:nvSpPr>
          <p:spPr>
            <a:xfrm rot="2868829">
              <a:off x="3644060" y="8562097"/>
              <a:ext cx="97200" cy="72000"/>
            </a:xfrm>
            <a:prstGeom prst="rect">
              <a:avLst/>
            </a:prstGeom>
            <a:solidFill>
              <a:srgbClr val="E5FAFF"/>
            </a:solidFill>
          </p:spPr>
          <p:txBody>
            <a:bodyPr vert="eaVert" wrap="square" rtlCol="0">
              <a:spAutoFit/>
            </a:bodyPr>
            <a:lstStyle/>
            <a:p>
              <a:endParaRPr kumimoji="1" lang="ja-JP" altLang="en-US" dirty="0"/>
            </a:p>
          </p:txBody>
        </p:sp>
        <p:sp>
          <p:nvSpPr>
            <p:cNvPr id="82" name="テキスト ボックス 81"/>
            <p:cNvSpPr txBox="1"/>
            <p:nvPr/>
          </p:nvSpPr>
          <p:spPr>
            <a:xfrm rot="2868829">
              <a:off x="4417968" y="8562097"/>
              <a:ext cx="97200" cy="72000"/>
            </a:xfrm>
            <a:prstGeom prst="rect">
              <a:avLst/>
            </a:prstGeom>
            <a:solidFill>
              <a:srgbClr val="E5FAFF"/>
            </a:solidFill>
          </p:spPr>
          <p:txBody>
            <a:bodyPr vert="eaVert" wrap="square" rtlCol="0">
              <a:spAutoFit/>
            </a:bodyPr>
            <a:lstStyle/>
            <a:p>
              <a:endParaRPr kumimoji="1" lang="ja-JP" altLang="en-US" dirty="0"/>
            </a:p>
          </p:txBody>
        </p:sp>
        <p:sp>
          <p:nvSpPr>
            <p:cNvPr id="83" name="テキスト ボックス 82"/>
            <p:cNvSpPr txBox="1"/>
            <p:nvPr/>
          </p:nvSpPr>
          <p:spPr>
            <a:xfrm rot="2868829">
              <a:off x="4435589" y="8287559"/>
              <a:ext cx="97200" cy="108480"/>
            </a:xfrm>
            <a:prstGeom prst="rect">
              <a:avLst/>
            </a:prstGeom>
            <a:solidFill>
              <a:srgbClr val="E5FAFF"/>
            </a:solidFill>
          </p:spPr>
          <p:txBody>
            <a:bodyPr vert="eaVert" wrap="square" rtlCol="0">
              <a:spAutoFit/>
            </a:bodyPr>
            <a:lstStyle/>
            <a:p>
              <a:endParaRPr kumimoji="1" lang="ja-JP" altLang="en-US" dirty="0"/>
            </a:p>
          </p:txBody>
        </p:sp>
        <p:sp>
          <p:nvSpPr>
            <p:cNvPr id="84" name="テキスト ボックス 83"/>
            <p:cNvSpPr txBox="1"/>
            <p:nvPr/>
          </p:nvSpPr>
          <p:spPr>
            <a:xfrm>
              <a:off x="4111216" y="8200773"/>
              <a:ext cx="36000" cy="144000"/>
            </a:xfrm>
            <a:prstGeom prst="rect">
              <a:avLst/>
            </a:prstGeom>
            <a:solidFill>
              <a:srgbClr val="E5FAFF"/>
            </a:solidFill>
          </p:spPr>
          <p:txBody>
            <a:bodyPr vert="eaVert" wrap="square" rtlCol="0">
              <a:spAutoFit/>
            </a:bodyPr>
            <a:lstStyle/>
            <a:p>
              <a:endParaRPr kumimoji="1" lang="ja-JP" altLang="en-US" dirty="0"/>
            </a:p>
          </p:txBody>
        </p:sp>
        <p:sp>
          <p:nvSpPr>
            <p:cNvPr id="85" name="テキスト ボックス 84"/>
            <p:cNvSpPr txBox="1"/>
            <p:nvPr/>
          </p:nvSpPr>
          <p:spPr>
            <a:xfrm rot="2455654">
              <a:off x="4008283" y="8170616"/>
              <a:ext cx="36000" cy="180000"/>
            </a:xfrm>
            <a:prstGeom prst="rect">
              <a:avLst/>
            </a:prstGeom>
            <a:solidFill>
              <a:srgbClr val="E5FAFF"/>
            </a:solidFill>
          </p:spPr>
          <p:txBody>
            <a:bodyPr vert="eaVert" wrap="square" rtlCol="0">
              <a:spAutoFit/>
            </a:bodyPr>
            <a:lstStyle/>
            <a:p>
              <a:endParaRPr kumimoji="1" lang="ja-JP" altLang="en-US" dirty="0"/>
            </a:p>
          </p:txBody>
        </p:sp>
        <p:sp>
          <p:nvSpPr>
            <p:cNvPr id="86" name="テキスト ボックス 85"/>
            <p:cNvSpPr txBox="1"/>
            <p:nvPr/>
          </p:nvSpPr>
          <p:spPr>
            <a:xfrm rot="2868829">
              <a:off x="4077225" y="8183914"/>
              <a:ext cx="72000" cy="36000"/>
            </a:xfrm>
            <a:prstGeom prst="rect">
              <a:avLst/>
            </a:prstGeom>
            <a:solidFill>
              <a:srgbClr val="E5FAFF"/>
            </a:solidFill>
          </p:spPr>
          <p:txBody>
            <a:bodyPr vert="eaVert" wrap="square" rtlCol="0">
              <a:spAutoFit/>
            </a:bodyPr>
            <a:lstStyle/>
            <a:p>
              <a:endParaRPr kumimoji="1" lang="ja-JP" altLang="en-US" dirty="0"/>
            </a:p>
          </p:txBody>
        </p:sp>
        <p:sp>
          <p:nvSpPr>
            <p:cNvPr id="87" name="テキスト ボックス 86"/>
            <p:cNvSpPr txBox="1"/>
            <p:nvPr/>
          </p:nvSpPr>
          <p:spPr>
            <a:xfrm rot="2431717">
              <a:off x="4106665" y="8264226"/>
              <a:ext cx="72000" cy="36000"/>
            </a:xfrm>
            <a:prstGeom prst="rect">
              <a:avLst/>
            </a:prstGeom>
            <a:solidFill>
              <a:srgbClr val="E5FAFF"/>
            </a:solidFill>
          </p:spPr>
          <p:txBody>
            <a:bodyPr vert="eaVert" wrap="square" rtlCol="0">
              <a:spAutoFit/>
            </a:bodyPr>
            <a:lstStyle/>
            <a:p>
              <a:endParaRPr kumimoji="1" lang="ja-JP" altLang="en-US" dirty="0"/>
            </a:p>
          </p:txBody>
        </p:sp>
        <p:sp>
          <p:nvSpPr>
            <p:cNvPr id="88" name="テキスト ボックス 87"/>
            <p:cNvSpPr txBox="1"/>
            <p:nvPr/>
          </p:nvSpPr>
          <p:spPr>
            <a:xfrm rot="2336104">
              <a:off x="3490398" y="6538369"/>
              <a:ext cx="108000" cy="36000"/>
            </a:xfrm>
            <a:prstGeom prst="rect">
              <a:avLst/>
            </a:prstGeom>
            <a:solidFill>
              <a:srgbClr val="E5FAFF"/>
            </a:solidFill>
          </p:spPr>
          <p:txBody>
            <a:bodyPr vert="eaVert" wrap="square" rtlCol="0">
              <a:spAutoFit/>
            </a:bodyPr>
            <a:lstStyle/>
            <a:p>
              <a:endParaRPr kumimoji="1" lang="ja-JP" altLang="en-US" dirty="0"/>
            </a:p>
          </p:txBody>
        </p:sp>
      </p:grpSp>
    </p:spTree>
    <p:extLst>
      <p:ext uri="{BB962C8B-B14F-4D97-AF65-F5344CB8AC3E}">
        <p14:creationId xmlns:p14="http://schemas.microsoft.com/office/powerpoint/2010/main" val="34341242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660544" y="1060809"/>
            <a:ext cx="5999336" cy="8559180"/>
          </a:xfrm>
          <a:prstGeom prst="rect">
            <a:avLst/>
          </a:prstGeom>
          <a:solidFill>
            <a:srgbClr val="D7F7FF">
              <a:alpha val="65098"/>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今後の天気を自分で確認してみよう！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970973" y="1647851"/>
            <a:ext cx="5688908" cy="326051"/>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p>
        </p:txBody>
      </p:sp>
      <p:sp>
        <p:nvSpPr>
          <p:cNvPr id="25" name="テキスト ボックス 24"/>
          <p:cNvSpPr txBox="1"/>
          <p:nvPr/>
        </p:nvSpPr>
        <p:spPr>
          <a:xfrm>
            <a:off x="1536725" y="5928588"/>
            <a:ext cx="3651651" cy="3693319"/>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テレビの天気予報などで、</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台風の位置や強さ、今後の台風の進路や暴風域等を確認しましょう。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台風が近づくと、みなさんの住んでいる地域で</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大雨注意報など雨に関する情報が発令されるかもしれませんので、行政からの情報を確認しておきましょう。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その後も雨が降り続くと、</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大雨警報や大雨特別警報が発令されるかもしれませんので、引き続き行政からの情報を確認しておきましょう。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p:txBody>
      </p:sp>
      <p:pic>
        <p:nvPicPr>
          <p:cNvPr id="26" name="図 25"/>
          <p:cNvPicPr>
            <a:picLocks noChangeAspect="1"/>
          </p:cNvPicPr>
          <p:nvPr/>
        </p:nvPicPr>
        <p:blipFill rotWithShape="1">
          <a:blip r:embed="rId3"/>
          <a:srcRect r="490" b="2244"/>
          <a:stretch/>
        </p:blipFill>
        <p:spPr>
          <a:xfrm>
            <a:off x="5106550" y="5914859"/>
            <a:ext cx="1448356" cy="1070141"/>
          </a:xfrm>
          <a:prstGeom prst="rect">
            <a:avLst/>
          </a:prstGeom>
          <a:ln>
            <a:solidFill>
              <a:schemeClr val="tx1"/>
            </a:solidFill>
          </a:ln>
        </p:spPr>
      </p:pic>
      <p:sp>
        <p:nvSpPr>
          <p:cNvPr id="28" name="下矢印 27"/>
          <p:cNvSpPr/>
          <p:nvPr/>
        </p:nvSpPr>
        <p:spPr>
          <a:xfrm>
            <a:off x="966497" y="2570890"/>
            <a:ext cx="633792" cy="2536292"/>
          </a:xfrm>
          <a:prstGeom prst="down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9" name="表 28"/>
          <p:cNvGraphicFramePr>
            <a:graphicFrameLocks noGrp="1"/>
          </p:cNvGraphicFramePr>
          <p:nvPr>
            <p:extLst>
              <p:ext uri="{D42A27DB-BD31-4B8C-83A1-F6EECF244321}">
                <p14:modId xmlns:p14="http://schemas.microsoft.com/office/powerpoint/2010/main" val="1462643676"/>
              </p:ext>
            </p:extLst>
          </p:nvPr>
        </p:nvGraphicFramePr>
        <p:xfrm>
          <a:off x="1652923" y="2202004"/>
          <a:ext cx="4806950" cy="2932271"/>
        </p:xfrm>
        <a:graphic>
          <a:graphicData uri="http://schemas.openxmlformats.org/drawingml/2006/table">
            <a:tbl>
              <a:tblPr firstRow="1" bandRow="1">
                <a:tableStyleId>{5C22544A-7EE6-4342-B048-85BDC9FD1C3A}</a:tableStyleId>
              </a:tblPr>
              <a:tblGrid>
                <a:gridCol w="1716578">
                  <a:extLst>
                    <a:ext uri="{9D8B030D-6E8A-4147-A177-3AD203B41FA5}">
                      <a16:colId xmlns:a16="http://schemas.microsoft.com/office/drawing/2014/main" xmlns="" val="20000"/>
                    </a:ext>
                  </a:extLst>
                </a:gridCol>
                <a:gridCol w="3090372">
                  <a:extLst>
                    <a:ext uri="{9D8B030D-6E8A-4147-A177-3AD203B41FA5}">
                      <a16:colId xmlns:a16="http://schemas.microsoft.com/office/drawing/2014/main" xmlns="" val="20001"/>
                    </a:ext>
                  </a:extLst>
                </a:gridCol>
              </a:tblGrid>
              <a:tr h="368300">
                <a:tc>
                  <a:txBody>
                    <a:bodyPr/>
                    <a:lstStyle/>
                    <a:p>
                      <a:pPr algn="ctr"/>
                      <a:r>
                        <a:rPr kumimoji="1" lang="ja-JP" altLang="en-US" sz="1100" b="0" kern="1200" dirty="0">
                          <a:solidFill>
                            <a:schemeClr val="dk1"/>
                          </a:solidFill>
                          <a:latin typeface="+mn-lt"/>
                          <a:ea typeface="+mn-ea"/>
                          <a:cs typeface="+mn-cs"/>
                        </a:rPr>
                        <a:t>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ja-JP" altLang="en-US" sz="1100" b="0" kern="1200" dirty="0">
                          <a:solidFill>
                            <a:schemeClr val="dk1"/>
                          </a:solidFill>
                          <a:latin typeface="+mn-lt"/>
                          <a:ea typeface="+mn-ea"/>
                          <a:cs typeface="+mn-cs"/>
                        </a:rPr>
                        <a:t>気をつけるポイント</a:t>
                      </a:r>
                      <a:endParaRPr kumimoji="1" lang="en-US" altLang="ja-JP" sz="1100" b="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10000"/>
                  </a:ext>
                </a:extLst>
              </a:tr>
              <a:tr h="520178">
                <a:tc rowSpan="2">
                  <a:txBody>
                    <a:bodyPr/>
                    <a:lstStyle/>
                    <a:p>
                      <a:pPr algn="l"/>
                      <a:r>
                        <a:rPr kumimoji="1" lang="ja-JP" altLang="en-US" sz="1100" b="1" kern="1200" dirty="0">
                          <a:solidFill>
                            <a:schemeClr val="dk1"/>
                          </a:solidFill>
                          <a:latin typeface="+mn-lt"/>
                          <a:ea typeface="+mn-ea"/>
                          <a:cs typeface="+mn-cs"/>
                        </a:rPr>
                        <a:t>①天気に関する情報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b="0" kern="1200" dirty="0">
                          <a:solidFill>
                            <a:schemeClr val="dk1"/>
                          </a:solidFill>
                          <a:latin typeface="+mn-lt"/>
                          <a:ea typeface="+mn-ea"/>
                          <a:cs typeface="+mn-cs"/>
                        </a:rPr>
                        <a:t>・台風の大きさ     ・台風の強さ</a:t>
                      </a:r>
                      <a:endParaRPr kumimoji="1" lang="en-US" altLang="ja-JP" sz="1100" b="0" kern="1200" dirty="0">
                        <a:solidFill>
                          <a:schemeClr val="dk1"/>
                        </a:solidFill>
                        <a:latin typeface="+mn-lt"/>
                        <a:ea typeface="+mn-ea"/>
                        <a:cs typeface="+mn-cs"/>
                      </a:endParaRPr>
                    </a:p>
                    <a:p>
                      <a:pPr algn="l"/>
                      <a:r>
                        <a:rPr kumimoji="1" lang="ja-JP" altLang="en-US" sz="1100" b="0" kern="1200" dirty="0">
                          <a:solidFill>
                            <a:schemeClr val="dk1"/>
                          </a:solidFill>
                          <a:latin typeface="+mn-lt"/>
                          <a:ea typeface="+mn-ea"/>
                          <a:cs typeface="+mn-cs"/>
                        </a:rPr>
                        <a:t>・台風の進路</a:t>
                      </a:r>
                      <a:endParaRPr kumimoji="1" lang="en-US" altLang="ja-JP" sz="1100" b="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595993">
                <a:tc vMerge="1">
                  <a:txBody>
                    <a:bodyPr/>
                    <a:lstStyle/>
                    <a:p>
                      <a:pPr algn="l"/>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100" dirty="0"/>
                        <a:t>・雨量</a:t>
                      </a:r>
                      <a:endParaRPr kumimoji="1" lang="en-US" altLang="ja-JP" sz="1100" dirty="0"/>
                    </a:p>
                    <a:p>
                      <a:pPr algn="l"/>
                      <a:r>
                        <a:rPr kumimoji="1" lang="ja-JP" altLang="en-US" sz="1100" dirty="0"/>
                        <a:t>・雨の降っている地域（川の上流）</a:t>
                      </a:r>
                      <a:endParaRPr kumimoji="1" lang="en-US" altLang="ja-JP" sz="1100" dirty="0"/>
                    </a:p>
                    <a:p>
                      <a:pPr algn="l"/>
                      <a:r>
                        <a:rPr kumimoji="1" lang="ja-JP" altLang="en-US" sz="1100" dirty="0"/>
                        <a:t>・今後の見通し</a:t>
                      </a:r>
                      <a:endParaRPr kumimoji="1" lang="en-US" altLang="ja-JP" sz="1100"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33818">
                <a:tc>
                  <a:txBody>
                    <a:bodyPr/>
                    <a:lstStyle/>
                    <a:p>
                      <a:pPr algn="l"/>
                      <a:r>
                        <a:rPr kumimoji="1" lang="ja-JP" altLang="en-US" sz="1100" b="1" dirty="0"/>
                        <a:t>②川に</a:t>
                      </a:r>
                      <a:r>
                        <a:rPr kumimoji="1" lang="ja-JP" altLang="en-US" sz="1100" b="1" dirty="0">
                          <a:latin typeface="+mn-ea"/>
                          <a:ea typeface="+mn-ea"/>
                        </a:rPr>
                        <a:t>関する</a:t>
                      </a:r>
                      <a:r>
                        <a:rPr kumimoji="1" lang="ja-JP" altLang="en-US" sz="1100" b="1" dirty="0"/>
                        <a:t>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dirty="0"/>
                        <a:t>・近くの川の水位</a:t>
                      </a:r>
                      <a:endParaRPr kumimoji="1" lang="en-US" altLang="ja-JP" sz="1100" dirty="0"/>
                    </a:p>
                    <a:p>
                      <a:pPr algn="l"/>
                      <a:r>
                        <a:rPr kumimoji="1" lang="ja-JP" altLang="en-US" sz="1100" dirty="0"/>
                        <a:t>・上流の川の水位（今後の見通し）</a:t>
                      </a:r>
                      <a:endParaRPr kumimoji="1" lang="en-US" altLang="ja-JP" sz="1100" dirty="0"/>
                    </a:p>
                    <a:p>
                      <a:pPr algn="l"/>
                      <a:r>
                        <a:rPr kumimoji="1" lang="ja-JP" altLang="en-US" sz="1100" dirty="0"/>
                        <a:t>・氾濫の発生</a:t>
                      </a:r>
                      <a:endParaRPr kumimoji="1" lang="en-US" altLang="ja-JP" sz="1100"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88065">
                <a:tc rowSpan="2">
                  <a:txBody>
                    <a:bodyPr/>
                    <a:lstStyle/>
                    <a:p>
                      <a:pPr algn="l"/>
                      <a:r>
                        <a:rPr kumimoji="1" lang="ja-JP" altLang="en-US" sz="1100" b="1" dirty="0"/>
                        <a:t>③避難に関する情報</a:t>
                      </a:r>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dirty="0"/>
                        <a:t>・避難準備・高齢者等避難開始、避難勧告、  </a:t>
                      </a:r>
                      <a:endParaRPr kumimoji="1" lang="en-US" altLang="ja-JP" sz="1100" dirty="0"/>
                    </a:p>
                    <a:p>
                      <a:pPr algn="l"/>
                      <a:r>
                        <a:rPr kumimoji="1" lang="en-US" altLang="ja-JP" sz="1100" dirty="0"/>
                        <a:t>  </a:t>
                      </a:r>
                      <a:r>
                        <a:rPr kumimoji="1" lang="ja-JP" altLang="en-US" sz="1100" dirty="0"/>
                        <a:t>避難指示（緊急）</a:t>
                      </a:r>
                      <a:endParaRPr kumimoji="1" lang="en-US" altLang="ja-JP" sz="1100" dirty="0"/>
                    </a:p>
                    <a:p>
                      <a:pPr algn="l"/>
                      <a:r>
                        <a:rPr kumimoji="1" lang="ja-JP" altLang="en-US" sz="1100" dirty="0"/>
                        <a:t>・指定避難所等の開設情報</a:t>
                      </a:r>
                      <a:endParaRPr kumimoji="1" lang="en-US" altLang="ja-JP"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0004"/>
                  </a:ext>
                </a:extLst>
              </a:tr>
              <a:tr h="259080">
                <a:tc vMerge="1">
                  <a:txBody>
                    <a:bodyPr/>
                    <a:lstStyle/>
                    <a:p>
                      <a:pPr algn="l"/>
                      <a:endParaRPr kumimoji="1" lang="ja-JP" altLang="en-US" sz="1100" b="1"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EB7"/>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100" dirty="0"/>
                        <a:t>・交通の状況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30" name="テキスト ボックス 29"/>
          <p:cNvSpPr txBox="1"/>
          <p:nvPr/>
        </p:nvSpPr>
        <p:spPr>
          <a:xfrm>
            <a:off x="630828" y="2615258"/>
            <a:ext cx="1248711" cy="323165"/>
          </a:xfrm>
          <a:prstGeom prst="rect">
            <a:avLst/>
          </a:prstGeom>
          <a:noFill/>
        </p:spPr>
        <p:txBody>
          <a:bodyPr wrap="square" rtlCol="0">
            <a:spAutoFit/>
          </a:bodyPr>
          <a:lstStyle/>
          <a:p>
            <a:pPr algn="ctr"/>
            <a:r>
              <a:rPr kumimoji="1" lang="ja-JP" altLang="en-US" sz="1500" b="1" dirty="0"/>
              <a:t>台風発生</a:t>
            </a:r>
          </a:p>
        </p:txBody>
      </p:sp>
      <p:sp>
        <p:nvSpPr>
          <p:cNvPr id="31" name="テキスト ボックス 30"/>
          <p:cNvSpPr txBox="1"/>
          <p:nvPr/>
        </p:nvSpPr>
        <p:spPr>
          <a:xfrm>
            <a:off x="855651" y="4597224"/>
            <a:ext cx="855484" cy="323165"/>
          </a:xfrm>
          <a:prstGeom prst="rect">
            <a:avLst/>
          </a:prstGeom>
          <a:noFill/>
        </p:spPr>
        <p:txBody>
          <a:bodyPr wrap="square" rtlCol="0">
            <a:spAutoFit/>
          </a:bodyPr>
          <a:lstStyle/>
          <a:p>
            <a:pPr algn="ctr"/>
            <a:r>
              <a:rPr kumimoji="1" lang="ja-JP" altLang="en-US" sz="1500" b="1" dirty="0"/>
              <a:t>緊急時</a:t>
            </a:r>
          </a:p>
        </p:txBody>
      </p:sp>
      <p:sp>
        <p:nvSpPr>
          <p:cNvPr id="32" name="テキスト ボックス 31"/>
          <p:cNvSpPr txBox="1"/>
          <p:nvPr/>
        </p:nvSpPr>
        <p:spPr>
          <a:xfrm>
            <a:off x="840852" y="3156184"/>
            <a:ext cx="855484" cy="1292662"/>
          </a:xfrm>
          <a:prstGeom prst="rect">
            <a:avLst/>
          </a:prstGeom>
          <a:noFill/>
        </p:spPr>
        <p:txBody>
          <a:bodyPr wrap="square" rtlCol="0">
            <a:spAutoFit/>
          </a:bodyPr>
          <a:lstStyle/>
          <a:p>
            <a:pPr algn="ctr"/>
            <a:r>
              <a:rPr kumimoji="1" lang="ja-JP" altLang="en-US" sz="1300" b="1" dirty="0"/>
              <a:t>川</a:t>
            </a:r>
            <a:endParaRPr kumimoji="1" lang="en-US" altLang="ja-JP" sz="1300" b="1" dirty="0"/>
          </a:p>
          <a:p>
            <a:pPr algn="ctr"/>
            <a:r>
              <a:rPr kumimoji="1" lang="ja-JP" altLang="en-US" sz="1300" b="1" dirty="0"/>
              <a:t>の</a:t>
            </a:r>
            <a:endParaRPr kumimoji="1" lang="en-US" altLang="ja-JP" sz="1300" b="1" dirty="0"/>
          </a:p>
          <a:p>
            <a:pPr algn="ctr"/>
            <a:r>
              <a:rPr kumimoji="1" lang="ja-JP" altLang="en-US" sz="1300" b="1" dirty="0"/>
              <a:t>水</a:t>
            </a:r>
            <a:endParaRPr kumimoji="1" lang="en-US" altLang="ja-JP" sz="1300" b="1" dirty="0"/>
          </a:p>
          <a:p>
            <a:pPr algn="ctr"/>
            <a:r>
              <a:rPr kumimoji="1" lang="ja-JP" altLang="en-US" sz="1300" b="1" dirty="0"/>
              <a:t>位</a:t>
            </a:r>
            <a:endParaRPr kumimoji="1" lang="en-US" altLang="ja-JP" sz="1300" b="1" dirty="0"/>
          </a:p>
          <a:p>
            <a:pPr algn="ctr"/>
            <a:r>
              <a:rPr kumimoji="1" lang="ja-JP" altLang="en-US" sz="1300" b="1" dirty="0"/>
              <a:t>上</a:t>
            </a:r>
            <a:endParaRPr kumimoji="1" lang="en-US" altLang="ja-JP" sz="1300" b="1" dirty="0"/>
          </a:p>
          <a:p>
            <a:pPr algn="ctr"/>
            <a:r>
              <a:rPr kumimoji="1" lang="ja-JP" altLang="en-US" sz="1300" b="1" dirty="0"/>
              <a:t>昇</a:t>
            </a:r>
          </a:p>
        </p:txBody>
      </p:sp>
      <p:sp>
        <p:nvSpPr>
          <p:cNvPr id="39" name="テキスト ボックス 38"/>
          <p:cNvSpPr txBox="1"/>
          <p:nvPr/>
        </p:nvSpPr>
        <p:spPr>
          <a:xfrm>
            <a:off x="808819" y="1108766"/>
            <a:ext cx="5698767"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避難行動を判断する時の有効な情報</a:t>
            </a:r>
          </a:p>
        </p:txBody>
      </p:sp>
      <p:sp>
        <p:nvSpPr>
          <p:cNvPr id="40" name="テキスト ボックス 39"/>
          <p:cNvSpPr txBox="1"/>
          <p:nvPr/>
        </p:nvSpPr>
        <p:spPr>
          <a:xfrm>
            <a:off x="808819" y="1509351"/>
            <a:ext cx="5819028" cy="646331"/>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洪水時に得られる情報は、天気（台風、雨）、川、避難と様々です。これらは、時々刻々と変化します。洪水時は、最新の情報を集めて的確に判断しましょう。　</a:t>
            </a:r>
            <a:endParaRPr kumimoji="1" lang="en-US" altLang="ja-JP" sz="1200" dirty="0">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1658758" y="2565224"/>
            <a:ext cx="4811250" cy="1117428"/>
          </a:xfrm>
          <a:prstGeom prst="rect">
            <a:avLst/>
          </a:prstGeom>
          <a:noFill/>
          <a:ln w="57150">
            <a:solidFill>
              <a:srgbClr val="FF4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4D0D"/>
              </a:solidFill>
            </a:endParaRPr>
          </a:p>
        </p:txBody>
      </p:sp>
      <p:sp>
        <p:nvSpPr>
          <p:cNvPr id="43" name="テキスト ボックス 42"/>
          <p:cNvSpPr txBox="1"/>
          <p:nvPr/>
        </p:nvSpPr>
        <p:spPr>
          <a:xfrm>
            <a:off x="808819" y="5492799"/>
            <a:ext cx="5698767"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①天気に関する情報</a:t>
            </a:r>
          </a:p>
        </p:txBody>
      </p:sp>
      <p:sp>
        <p:nvSpPr>
          <p:cNvPr id="10" name="下矢印 9"/>
          <p:cNvSpPr/>
          <p:nvPr/>
        </p:nvSpPr>
        <p:spPr>
          <a:xfrm>
            <a:off x="3038700" y="6604000"/>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下矢印 43"/>
          <p:cNvSpPr/>
          <p:nvPr/>
        </p:nvSpPr>
        <p:spPr>
          <a:xfrm>
            <a:off x="3038700" y="8077200"/>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descr="C:\Users\kazufumi\Desktop\990916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5723" y="7836407"/>
            <a:ext cx="1370010" cy="1141675"/>
          </a:xfrm>
          <a:prstGeom prst="rect">
            <a:avLst/>
          </a:prstGeom>
          <a:ln>
            <a:solidFill>
              <a:schemeClr val="tx1"/>
            </a:solidFill>
          </a:ln>
          <a:extLst>
            <a:ext uri="{909E8E84-426E-40DD-AFC4-6F175D3DCCD1}">
              <a14:hiddenFill xmlns:a14="http://schemas.microsoft.com/office/drawing/2010/main">
                <a:solidFill>
                  <a:srgbClr val="FFFFFF"/>
                </a:solidFill>
              </a14:hiddenFill>
            </a:ext>
          </a:extLst>
        </p:spPr>
      </p:pic>
      <p:sp>
        <p:nvSpPr>
          <p:cNvPr id="45" name="下矢印 44"/>
          <p:cNvSpPr/>
          <p:nvPr/>
        </p:nvSpPr>
        <p:spPr>
          <a:xfrm>
            <a:off x="965599" y="6061392"/>
            <a:ext cx="316896" cy="3374708"/>
          </a:xfrm>
          <a:prstGeom prst="downArrow">
            <a:avLst/>
          </a:prstGeom>
          <a:gradFill>
            <a:gsLst>
              <a:gs pos="0">
                <a:srgbClr val="953735"/>
              </a:gs>
              <a:gs pos="50000">
                <a:srgbClr val="D99694"/>
              </a:gs>
              <a:gs pos="100000">
                <a:srgbClr val="F2DCDB"/>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a:p>
        </p:txBody>
      </p:sp>
      <p:sp>
        <p:nvSpPr>
          <p:cNvPr id="11" name="テキスト ボックス 10"/>
          <p:cNvSpPr txBox="1"/>
          <p:nvPr/>
        </p:nvSpPr>
        <p:spPr>
          <a:xfrm>
            <a:off x="654175" y="6069568"/>
            <a:ext cx="939745" cy="369332"/>
          </a:xfrm>
          <a:prstGeom prst="rect">
            <a:avLst/>
          </a:prstGeom>
          <a:noFill/>
        </p:spPr>
        <p:txBody>
          <a:bodyPr wrap="square" rtlCol="0">
            <a:spAutoFit/>
          </a:bodyPr>
          <a:lstStyle/>
          <a:p>
            <a:r>
              <a:rPr kumimoji="1" lang="ja-JP" altLang="en-US" b="1" dirty="0"/>
              <a:t>３日前</a:t>
            </a:r>
          </a:p>
        </p:txBody>
      </p:sp>
      <p:sp>
        <p:nvSpPr>
          <p:cNvPr id="47" name="テキスト ボックス 46"/>
          <p:cNvSpPr txBox="1"/>
          <p:nvPr/>
        </p:nvSpPr>
        <p:spPr>
          <a:xfrm>
            <a:off x="654175" y="7354014"/>
            <a:ext cx="939745" cy="369332"/>
          </a:xfrm>
          <a:prstGeom prst="rect">
            <a:avLst/>
          </a:prstGeom>
          <a:noFill/>
        </p:spPr>
        <p:txBody>
          <a:bodyPr wrap="square" rtlCol="0">
            <a:spAutoFit/>
          </a:bodyPr>
          <a:lstStyle/>
          <a:p>
            <a:r>
              <a:rPr kumimoji="1" lang="ja-JP" altLang="en-US" b="1" dirty="0"/>
              <a:t>２日前</a:t>
            </a:r>
          </a:p>
        </p:txBody>
      </p:sp>
      <p:sp>
        <p:nvSpPr>
          <p:cNvPr id="49" name="テキスト ボックス 48"/>
          <p:cNvSpPr txBox="1"/>
          <p:nvPr/>
        </p:nvSpPr>
        <p:spPr>
          <a:xfrm>
            <a:off x="654175" y="9066768"/>
            <a:ext cx="939745" cy="369332"/>
          </a:xfrm>
          <a:prstGeom prst="rect">
            <a:avLst/>
          </a:prstGeom>
          <a:noFill/>
        </p:spPr>
        <p:txBody>
          <a:bodyPr wrap="square" rtlCol="0">
            <a:spAutoFit/>
          </a:bodyPr>
          <a:lstStyle/>
          <a:p>
            <a:r>
              <a:rPr kumimoji="1" lang="ja-JP" altLang="en-US" b="1" dirty="0"/>
              <a:t>１日前</a:t>
            </a:r>
          </a:p>
        </p:txBody>
      </p:sp>
      <p:sp>
        <p:nvSpPr>
          <p:cNvPr id="24" name="テキスト ボックス 23"/>
          <p:cNvSpPr txBox="1"/>
          <p:nvPr/>
        </p:nvSpPr>
        <p:spPr>
          <a:xfrm>
            <a:off x="0" y="9543245"/>
            <a:ext cx="6858000" cy="369332"/>
          </a:xfrm>
          <a:prstGeom prst="rect">
            <a:avLst/>
          </a:prstGeom>
          <a:noFill/>
        </p:spPr>
        <p:txBody>
          <a:bodyPr wrap="square" rtlCol="0">
            <a:spAutoFit/>
          </a:bodyPr>
          <a:lstStyle/>
          <a:p>
            <a:pPr algn="ctr"/>
            <a:r>
              <a:rPr kumimoji="1" lang="en-US" altLang="ja-JP" dirty="0"/>
              <a:t>-2-</a:t>
            </a:r>
            <a:endParaRPr kumimoji="1" lang="ja-JP" altLang="en-US" dirty="0"/>
          </a:p>
        </p:txBody>
      </p:sp>
    </p:spTree>
    <p:extLst>
      <p:ext uri="{BB962C8B-B14F-4D97-AF65-F5344CB8AC3E}">
        <p14:creationId xmlns:p14="http://schemas.microsoft.com/office/powerpoint/2010/main" val="3584028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814" y="7111332"/>
            <a:ext cx="2062310" cy="1628250"/>
          </a:xfrm>
          <a:prstGeom prst="rect">
            <a:avLst/>
          </a:prstGeom>
          <a:ln>
            <a:solidFill>
              <a:schemeClr val="tx1"/>
            </a:solidFill>
          </a:ln>
        </p:spPr>
      </p:pic>
      <p:pic>
        <p:nvPicPr>
          <p:cNvPr id="22" name="図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1331" y="7111332"/>
            <a:ext cx="2033781" cy="1603011"/>
          </a:xfrm>
          <a:prstGeom prst="rect">
            <a:avLst/>
          </a:prstGeom>
          <a:ln>
            <a:solidFill>
              <a:schemeClr val="tx1"/>
            </a:solidFill>
          </a:ln>
        </p:spPr>
      </p:pic>
      <p:sp>
        <p:nvSpPr>
          <p:cNvPr id="7" name="正方形/長方形 6"/>
          <p:cNvSpPr/>
          <p:nvPr/>
        </p:nvSpPr>
        <p:spPr>
          <a:xfrm>
            <a:off x="660544" y="1060809"/>
            <a:ext cx="5999336" cy="233961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今後の天気を自分で確認してみよう！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3144984" y="1117068"/>
            <a:ext cx="3392977" cy="1592744"/>
          </a:xfrm>
          <a:prstGeom prst="rect">
            <a:avLst/>
          </a:prstGeom>
          <a:noFill/>
        </p:spPr>
        <p:txBody>
          <a:bodyPr wrap="square" rtlCol="0">
            <a:spAutoFit/>
          </a:bodyPr>
          <a:lstStyle/>
          <a:p>
            <a:pPr>
              <a:lnSpc>
                <a:spcPct val="150000"/>
              </a:lnSpc>
            </a:pPr>
            <a:r>
              <a:rPr kumimoji="1" lang="ja-JP" altLang="en-US" sz="1300" dirty="0">
                <a:latin typeface="HG丸ｺﾞｼｯｸM-PRO" panose="020F0600000000000000" pitchFamily="50" charset="-128"/>
                <a:ea typeface="HG丸ｺﾞｼｯｸM-PRO" panose="020F0600000000000000" pitchFamily="50" charset="-128"/>
              </a:rPr>
              <a:t>　テレビの天気予報や、パソコン、スマートフォン・携帯電話で、気象庁のホームページにアクセスすれば</a:t>
            </a:r>
            <a:r>
              <a:rPr kumimoji="1" lang="ja-JP" altLang="en-US" sz="1300" dirty="0" smtClean="0">
                <a:latin typeface="HG丸ｺﾞｼｯｸM-PRO" panose="020F0600000000000000" pitchFamily="50" charset="-128"/>
                <a:ea typeface="HG丸ｺﾞｼｯｸM-PRO" panose="020F0600000000000000" pitchFamily="50" charset="-128"/>
              </a:rPr>
              <a:t>、</a:t>
            </a:r>
            <a:r>
              <a:rPr kumimoji="1" lang="ja-JP" altLang="en-US" sz="13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台風の位置や強さ、今後の台風の進路や暴風域等</a:t>
            </a:r>
            <a:r>
              <a:rPr kumimoji="1" lang="ja-JP" altLang="en-US" sz="1300" dirty="0" smtClean="0">
                <a:latin typeface="HG丸ｺﾞｼｯｸM-PRO" panose="020F0600000000000000" pitchFamily="50" charset="-128"/>
                <a:ea typeface="HG丸ｺﾞｼｯｸM-PRO" panose="020F0600000000000000" pitchFamily="50" charset="-128"/>
              </a:rPr>
              <a:t>を</a:t>
            </a:r>
            <a:r>
              <a:rPr kumimoji="1" lang="ja-JP" altLang="en-US" sz="1300" dirty="0">
                <a:latin typeface="HG丸ｺﾞｼｯｸM-PRO" panose="020F0600000000000000" pitchFamily="50" charset="-128"/>
                <a:ea typeface="HG丸ｺﾞｼｯｸM-PRO" panose="020F0600000000000000" pitchFamily="50" charset="-128"/>
              </a:rPr>
              <a:t>確認できます。</a:t>
            </a:r>
          </a:p>
        </p:txBody>
      </p:sp>
      <p:sp>
        <p:nvSpPr>
          <p:cNvPr id="5" name="テキスト ボックス 4"/>
          <p:cNvSpPr txBox="1"/>
          <p:nvPr/>
        </p:nvSpPr>
        <p:spPr>
          <a:xfrm>
            <a:off x="706265" y="1021778"/>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台風に関する情報</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18" name="正方形/長方形 17"/>
          <p:cNvSpPr/>
          <p:nvPr/>
        </p:nvSpPr>
        <p:spPr>
          <a:xfrm>
            <a:off x="645304" y="3505200"/>
            <a:ext cx="5999336" cy="603804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3050488" y="3517643"/>
            <a:ext cx="3635232" cy="2400657"/>
          </a:xfrm>
          <a:prstGeom prst="rect">
            <a:avLst/>
          </a:prstGeom>
          <a:noFill/>
        </p:spPr>
        <p:txBody>
          <a:bodyPr wrap="square" rtlCol="0">
            <a:spAutoFit/>
          </a:bodyPr>
          <a:lstStyle/>
          <a:p>
            <a:pPr>
              <a:lnSpc>
                <a:spcPts val="2000"/>
              </a:lnSpc>
            </a:pPr>
            <a:r>
              <a:rPr kumimoji="1" lang="ja-JP" altLang="en-US" sz="1300" dirty="0">
                <a:latin typeface="HG丸ｺﾞｼｯｸM-PRO" panose="020F0600000000000000" pitchFamily="50" charset="-128"/>
                <a:ea typeface="HG丸ｺﾞｼｯｸM-PRO" panose="020F0600000000000000" pitchFamily="50" charset="-128"/>
              </a:rPr>
              <a:t>　パソコン、スマートフォン・携帯電話で、</a:t>
            </a:r>
            <a:r>
              <a:rPr kumimoji="1" lang="ja-JP" altLang="en-US" sz="13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川の防災情報ホームページ、気象庁ホームページ</a:t>
            </a:r>
            <a:r>
              <a:rPr kumimoji="1" lang="ja-JP" altLang="en-US" sz="1300" dirty="0">
                <a:latin typeface="HG丸ｺﾞｼｯｸM-PRO" panose="020F0600000000000000" pitchFamily="50" charset="-128"/>
                <a:ea typeface="HG丸ｺﾞｼｯｸM-PRO" panose="020F0600000000000000" pitchFamily="50" charset="-128"/>
              </a:rPr>
              <a:t>にアクセスするか、</a:t>
            </a:r>
            <a:r>
              <a:rPr kumimoji="1" lang="en-US" altLang="ja-JP" sz="13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NHK</a:t>
            </a:r>
            <a:r>
              <a:rPr kumimoji="1" lang="ja-JP" altLang="en-US" sz="13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総合テレビのデータ放送</a:t>
            </a:r>
            <a:r>
              <a:rPr kumimoji="1" lang="ja-JP" altLang="en-US" sz="1300" dirty="0">
                <a:latin typeface="HG丸ｺﾞｼｯｸM-PRO" panose="020F0600000000000000" pitchFamily="50" charset="-128"/>
                <a:ea typeface="HG丸ｺﾞｼｯｸM-PRO" panose="020F0600000000000000" pitchFamily="50" charset="-128"/>
              </a:rPr>
              <a:t>を見ると、雨に関する警報等や雨量観測所のリアルタイム情報、レーダ雨量</a:t>
            </a:r>
            <a:r>
              <a:rPr kumimoji="1" lang="en-US" altLang="ja-JP" sz="1300" dirty="0">
                <a:latin typeface="HG丸ｺﾞｼｯｸM-PRO" panose="020F0600000000000000" pitchFamily="50" charset="-128"/>
                <a:ea typeface="HG丸ｺﾞｼｯｸM-PRO" panose="020F0600000000000000" pitchFamily="50" charset="-128"/>
              </a:rPr>
              <a:t>(XRAIN)</a:t>
            </a:r>
            <a:r>
              <a:rPr kumimoji="1" lang="ja-JP" altLang="en-US" sz="1300" dirty="0">
                <a:latin typeface="HG丸ｺﾞｼｯｸM-PRO" panose="020F0600000000000000" pitchFamily="50" charset="-128"/>
                <a:ea typeface="HG丸ｺﾞｼｯｸM-PRO" panose="020F0600000000000000" pitchFamily="50" charset="-128"/>
              </a:rPr>
              <a:t>情報を見ることができます。雨量観測所のリアルタイム情報は、</a:t>
            </a:r>
            <a:r>
              <a:rPr kumimoji="1" lang="ja-JP" altLang="en-US" sz="13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お近くの国土交通省河川事務所、各都県の災害・ポータルサイト</a:t>
            </a:r>
            <a:r>
              <a:rPr kumimoji="1" lang="ja-JP" altLang="en-US" sz="1300" dirty="0">
                <a:latin typeface="HG丸ｺﾞｼｯｸM-PRO" panose="020F0600000000000000" pitchFamily="50" charset="-128"/>
                <a:ea typeface="HG丸ｺﾞｼｯｸM-PRO" panose="020F0600000000000000" pitchFamily="50" charset="-128"/>
              </a:rPr>
              <a:t>をご確認下さい（</a:t>
            </a:r>
            <a:r>
              <a:rPr kumimoji="1" lang="en-US" altLang="ja-JP" sz="1300" dirty="0">
                <a:latin typeface="HG丸ｺﾞｼｯｸM-PRO" panose="020F0600000000000000" pitchFamily="50" charset="-128"/>
                <a:ea typeface="HG丸ｺﾞｼｯｸM-PRO" panose="020F0600000000000000" pitchFamily="50" charset="-128"/>
              </a:rPr>
              <a:t>P.13</a:t>
            </a:r>
            <a:r>
              <a:rPr kumimoji="1" lang="ja-JP" altLang="en-US" sz="1300" dirty="0">
                <a:latin typeface="HG丸ｺﾞｼｯｸM-PRO" panose="020F0600000000000000" pitchFamily="50" charset="-128"/>
                <a:ea typeface="HG丸ｺﾞｼｯｸM-PRO" panose="020F0600000000000000" pitchFamily="50" charset="-128"/>
              </a:rPr>
              <a:t>を参照）。</a:t>
            </a:r>
            <a:endParaRPr kumimoji="1" lang="en-US" altLang="ja-JP" sz="1300"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661133" y="348292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雨に関する情報</a:t>
            </a:r>
            <a:endParaRPr kumimoji="1" lang="en-US" altLang="ja-JP" dirty="0">
              <a:latin typeface="HG丸ｺﾞｼｯｸM-PRO" panose="020F0600000000000000" pitchFamily="50" charset="-128"/>
              <a:ea typeface="HG丸ｺﾞｼｯｸM-PRO" panose="020F0600000000000000" pitchFamily="50" charset="-128"/>
            </a:endParaRPr>
          </a:p>
        </p:txBody>
      </p:sp>
      <p:graphicFrame>
        <p:nvGraphicFramePr>
          <p:cNvPr id="24" name="表 23"/>
          <p:cNvGraphicFramePr>
            <a:graphicFrameLocks noGrp="1"/>
          </p:cNvGraphicFramePr>
          <p:nvPr>
            <p:extLst>
              <p:ext uri="{D42A27DB-BD31-4B8C-83A1-F6EECF244321}">
                <p14:modId xmlns:p14="http://schemas.microsoft.com/office/powerpoint/2010/main" val="3565302374"/>
              </p:ext>
            </p:extLst>
          </p:nvPr>
        </p:nvGraphicFramePr>
        <p:xfrm>
          <a:off x="738070" y="5910897"/>
          <a:ext cx="5801216" cy="1097280"/>
        </p:xfrm>
        <a:graphic>
          <a:graphicData uri="http://schemas.openxmlformats.org/drawingml/2006/table">
            <a:tbl>
              <a:tblPr firstRow="1" bandRow="1">
                <a:tableStyleId>{5940675A-B579-460E-94D1-54222C63F5DA}</a:tableStyleId>
              </a:tblPr>
              <a:tblGrid>
                <a:gridCol w="2347035">
                  <a:extLst>
                    <a:ext uri="{9D8B030D-6E8A-4147-A177-3AD203B41FA5}">
                      <a16:colId xmlns:a16="http://schemas.microsoft.com/office/drawing/2014/main" xmlns="" val="2712700302"/>
                    </a:ext>
                  </a:extLst>
                </a:gridCol>
                <a:gridCol w="3454181">
                  <a:extLst>
                    <a:ext uri="{9D8B030D-6E8A-4147-A177-3AD203B41FA5}">
                      <a16:colId xmlns:a16="http://schemas.microsoft.com/office/drawing/2014/main" xmlns="" val="3034309014"/>
                    </a:ext>
                  </a:extLst>
                </a:gridCol>
              </a:tblGrid>
              <a:tr h="350262">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solidFill>
                          <a:latin typeface="HG丸ｺﾞｼｯｸM-PRO" panose="020F0600000000000000" pitchFamily="50" charset="-128"/>
                          <a:ea typeface="HG丸ｺﾞｼｯｸM-PRO" panose="020F0600000000000000" pitchFamily="50" charset="-128"/>
                          <a:cs typeface="+mn-cs"/>
                        </a:rPr>
                        <a:t>川の防災情報ホームページ</a:t>
                      </a:r>
                      <a:r>
                        <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rPr>
                        <a:t>（</a:t>
                      </a:r>
                      <a:r>
                        <a:rPr kumimoji="1" lang="en-US" altLang="ja-JP" sz="900" kern="1200" dirty="0">
                          <a:solidFill>
                            <a:schemeClr val="tx1"/>
                          </a:solidFill>
                          <a:latin typeface="HG丸ｺﾞｼｯｸM-PRO" panose="020F0600000000000000" pitchFamily="50" charset="-128"/>
                          <a:ea typeface="HG丸ｺﾞｼｯｸM-PRO" panose="020F0600000000000000" pitchFamily="50" charset="-128"/>
                          <a:cs typeface="+mn-cs"/>
                        </a:rPr>
                        <a:t>XRAIN</a:t>
                      </a:r>
                      <a:r>
                        <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rPr>
                        <a:t>）</a:t>
                      </a:r>
                    </a:p>
                  </a:txBody>
                  <a:tcPr anchor="c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solidFill>
                          <a:latin typeface="HG丸ｺﾞｼｯｸM-PRO" panose="020F0600000000000000" pitchFamily="50" charset="-128"/>
                          <a:ea typeface="HG丸ｺﾞｼｯｸM-PRO" panose="020F0600000000000000" pitchFamily="50" charset="-128"/>
                          <a:cs typeface="+mn-cs"/>
                        </a:rPr>
                        <a:t>http://www.river.go.jp/x/krd0107010.php?lon=139.600175&amp;lat=36.014836&amp;opa=0.4&amp;zoom=8&amp;leg=0&amp;ext=0</a:t>
                      </a:r>
                    </a:p>
                  </a:txBody>
                  <a:tcPr anchor="ctr">
                    <a:solidFill>
                      <a:schemeClr val="bg1"/>
                    </a:solidFill>
                  </a:tcPr>
                </a:tc>
                <a:extLst>
                  <a:ext uri="{0D108BD9-81ED-4DB2-BD59-A6C34878D82A}">
                    <a16:rowId xmlns:a16="http://schemas.microsoft.com/office/drawing/2014/main" xmlns="" val="3909029616"/>
                  </a:ext>
                </a:extLst>
              </a:tr>
              <a:tr h="242489">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solidFill>
                          <a:latin typeface="HG丸ｺﾞｼｯｸM-PRO" panose="020F0600000000000000" pitchFamily="50" charset="-128"/>
                          <a:ea typeface="HG丸ｺﾞｼｯｸM-PRO" panose="020F0600000000000000" pitchFamily="50" charset="-128"/>
                          <a:cs typeface="+mn-cs"/>
                        </a:rPr>
                        <a:t>気象庁ホームページ</a:t>
                      </a:r>
                      <a:r>
                        <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rPr>
                        <a:t>（雨雲の動き）</a:t>
                      </a:r>
                      <a:r>
                        <a:rPr kumimoji="1" lang="ja-JP" altLang="en-US" sz="1200" kern="1200" dirty="0">
                          <a:solidFill>
                            <a:schemeClr val="tx1"/>
                          </a:solidFill>
                          <a:latin typeface="HG丸ｺﾞｼｯｸM-PRO" panose="020F0600000000000000" pitchFamily="50" charset="-128"/>
                          <a:ea typeface="HG丸ｺﾞｼｯｸM-PRO" panose="020F0600000000000000" pitchFamily="50" charset="-128"/>
                          <a:cs typeface="+mn-cs"/>
                        </a:rPr>
                        <a:t>　</a:t>
                      </a:r>
                    </a:p>
                  </a:txBody>
                  <a:tcPr anchor="c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solidFill>
                          <a:latin typeface="HG丸ｺﾞｼｯｸM-PRO" panose="020F0600000000000000" pitchFamily="50" charset="-128"/>
                          <a:ea typeface="HG丸ｺﾞｼｯｸM-PRO" panose="020F0600000000000000" pitchFamily="50" charset="-128"/>
                          <a:cs typeface="+mn-cs"/>
                        </a:rPr>
                        <a:t>https://www.jma.go.jp/jp/highresorad/</a:t>
                      </a:r>
                      <a:endPar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extLst>
                  <a:ext uri="{0D108BD9-81ED-4DB2-BD59-A6C34878D82A}">
                    <a16:rowId xmlns:a16="http://schemas.microsoft.com/office/drawing/2014/main" xmlns="" val="10001"/>
                  </a:ext>
                </a:extLst>
              </a:tr>
              <a:tr h="37720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solidFill>
                          <a:latin typeface="HG丸ｺﾞｼｯｸM-PRO" panose="020F0600000000000000" pitchFamily="50" charset="-128"/>
                          <a:ea typeface="HG丸ｺﾞｼｯｸM-PRO" panose="020F0600000000000000" pitchFamily="50" charset="-128"/>
                          <a:cs typeface="+mn-cs"/>
                        </a:rPr>
                        <a:t>国土交通省河川事務所、</a:t>
                      </a:r>
                      <a:endParaRPr kumimoji="1" lang="en-US" altLang="ja-JP" sz="1100" kern="1200" dirty="0">
                        <a:solidFill>
                          <a:schemeClr val="tx1"/>
                        </a:solidFill>
                        <a:latin typeface="HG丸ｺﾞｼｯｸM-PRO" panose="020F0600000000000000" pitchFamily="50" charset="-128"/>
                        <a:ea typeface="HG丸ｺﾞｼｯｸM-PRO" panose="020F0600000000000000" pitchFamily="50" charset="-128"/>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solidFill>
                          <a:latin typeface="HG丸ｺﾞｼｯｸM-PRO" panose="020F0600000000000000" pitchFamily="50" charset="-128"/>
                          <a:ea typeface="HG丸ｺﾞｼｯｸM-PRO" panose="020F0600000000000000" pitchFamily="50" charset="-128"/>
                        </a:rPr>
                        <a:t>各都県の災害・ポータルサイト</a:t>
                      </a:r>
                      <a:endParaRPr kumimoji="1" lang="en-US" altLang="ja-JP" sz="1100"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rPr>
                        <a:t>お近くの国土交通省</a:t>
                      </a:r>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河川事務所、各都県の災害・</a:t>
                      </a:r>
                      <a:endParaRPr kumimoji="1" lang="en-US" altLang="ja-JP" sz="900" dirty="0">
                        <a:solidFill>
                          <a:schemeClr val="tx1"/>
                        </a:solidFill>
                        <a:latin typeface="HG丸ｺﾞｼｯｸM-PRO" panose="020F0600000000000000" pitchFamily="50" charset="-128"/>
                        <a:ea typeface="HG丸ｺﾞｼｯｸM-PRO" panose="020F0600000000000000" pitchFamily="50" charset="-128"/>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900" dirty="0">
                          <a:solidFill>
                            <a:schemeClr val="tx1"/>
                          </a:solidFill>
                          <a:latin typeface="HG丸ｺﾞｼｯｸM-PRO" panose="020F0600000000000000" pitchFamily="50" charset="-128"/>
                          <a:ea typeface="HG丸ｺﾞｼｯｸM-PRO" panose="020F0600000000000000" pitchFamily="50" charset="-128"/>
                        </a:rPr>
                        <a:t>ポータルサイト</a:t>
                      </a:r>
                      <a:r>
                        <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rPr>
                        <a:t>をご確認下さい</a:t>
                      </a:r>
                      <a:r>
                        <a:rPr kumimoji="1" lang="ja-JP" altLang="en-US" sz="900" dirty="0">
                          <a:latin typeface="HG丸ｺﾞｼｯｸM-PRO" panose="020F0600000000000000" pitchFamily="50" charset="-128"/>
                          <a:ea typeface="HG丸ｺﾞｼｯｸM-PRO" panose="020F0600000000000000" pitchFamily="50" charset="-128"/>
                        </a:rPr>
                        <a:t>（</a:t>
                      </a:r>
                      <a:r>
                        <a:rPr kumimoji="1" lang="en-US" altLang="ja-JP" sz="900" dirty="0">
                          <a:latin typeface="HG丸ｺﾞｼｯｸM-PRO" panose="020F0600000000000000" pitchFamily="50" charset="-128"/>
                          <a:ea typeface="HG丸ｺﾞｼｯｸM-PRO" panose="020F0600000000000000" pitchFamily="50" charset="-128"/>
                        </a:rPr>
                        <a:t>P.13</a:t>
                      </a:r>
                      <a:r>
                        <a:rPr kumimoji="1" lang="ja-JP" altLang="en-US" sz="900" dirty="0">
                          <a:latin typeface="HG丸ｺﾞｼｯｸM-PRO" panose="020F0600000000000000" pitchFamily="50" charset="-128"/>
                          <a:ea typeface="HG丸ｺﾞｼｯｸM-PRO" panose="020F0600000000000000" pitchFamily="50" charset="-128"/>
                        </a:rPr>
                        <a:t>を参照）</a:t>
                      </a:r>
                      <a:endParaRPr kumimoji="1" lang="ja-JP" altLang="en-US" sz="900"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extLst>
                  <a:ext uri="{0D108BD9-81ED-4DB2-BD59-A6C34878D82A}">
                    <a16:rowId xmlns:a16="http://schemas.microsoft.com/office/drawing/2014/main" xmlns="" val="3133386062"/>
                  </a:ext>
                </a:extLst>
              </a:tr>
            </a:tbl>
          </a:graphicData>
        </a:graphic>
      </p:graphicFrame>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265" y="1448672"/>
            <a:ext cx="2024056" cy="1503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7" name="直線コネクタ 26"/>
          <p:cNvCxnSpPr/>
          <p:nvPr/>
        </p:nvCxnSpPr>
        <p:spPr>
          <a:xfrm flipH="1">
            <a:off x="1126493" y="3940803"/>
            <a:ext cx="387982" cy="4857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H="1">
            <a:off x="1278893" y="3940803"/>
            <a:ext cx="479096" cy="6381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flipH="1">
            <a:off x="1431294" y="3940803"/>
            <a:ext cx="653393" cy="7905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flipH="1">
            <a:off x="1472885" y="3940803"/>
            <a:ext cx="860740" cy="10455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flipH="1">
            <a:off x="1431294" y="3940803"/>
            <a:ext cx="1159506" cy="14814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a:off x="1320484" y="3940803"/>
            <a:ext cx="1528403" cy="192088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flipH="1">
            <a:off x="2609339" y="3940803"/>
            <a:ext cx="479096" cy="638175"/>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12143" y="4266639"/>
            <a:ext cx="1189135" cy="159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テキスト ボックス 50"/>
          <p:cNvSpPr txBox="1"/>
          <p:nvPr/>
        </p:nvSpPr>
        <p:spPr>
          <a:xfrm>
            <a:off x="704138" y="8708742"/>
            <a:ext cx="2683122" cy="246221"/>
          </a:xfrm>
          <a:prstGeom prst="rect">
            <a:avLst/>
          </a:prstGeom>
          <a:noFill/>
        </p:spPr>
        <p:txBody>
          <a:bodyPr wrap="square" rtlCol="0">
            <a:spAutoFit/>
          </a:bodyPr>
          <a:lstStyle/>
          <a:p>
            <a:pPr algn="ctr"/>
            <a:r>
              <a:rPr kumimoji="1" lang="ja-JP" altLang="en-US" sz="1000" dirty="0">
                <a:latin typeface="HG丸ｺﾞｼｯｸM-PRO" panose="020F0600000000000000" pitchFamily="50" charset="-128"/>
                <a:ea typeface="HG丸ｺﾞｼｯｸM-PRO" panose="020F0600000000000000" pitchFamily="50" charset="-128"/>
              </a:rPr>
              <a:t>川の防災情報ホームページ</a:t>
            </a:r>
            <a:r>
              <a:rPr kumimoji="1" lang="ja-JP" altLang="en-US" sz="900" dirty="0">
                <a:latin typeface="HG丸ｺﾞｼｯｸM-PRO" panose="020F0600000000000000" pitchFamily="50" charset="-128"/>
                <a:ea typeface="HG丸ｺﾞｼｯｸM-PRO" panose="020F0600000000000000" pitchFamily="50" charset="-128"/>
              </a:rPr>
              <a:t>（</a:t>
            </a:r>
            <a:r>
              <a:rPr kumimoji="1" lang="en-US" altLang="ja-JP" sz="900" dirty="0">
                <a:latin typeface="HG丸ｺﾞｼｯｸM-PRO" panose="020F0600000000000000" pitchFamily="50" charset="-128"/>
                <a:ea typeface="HG丸ｺﾞｼｯｸM-PRO" panose="020F0600000000000000" pitchFamily="50" charset="-128"/>
              </a:rPr>
              <a:t>XRAIN</a:t>
            </a: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53" name="テキスト ボックス 52"/>
          <p:cNvSpPr txBox="1"/>
          <p:nvPr/>
        </p:nvSpPr>
        <p:spPr>
          <a:xfrm>
            <a:off x="3726456" y="8658925"/>
            <a:ext cx="2288409" cy="323165"/>
          </a:xfrm>
          <a:prstGeom prst="rect">
            <a:avLst/>
          </a:prstGeom>
          <a:noFill/>
        </p:spPr>
        <p:txBody>
          <a:bodyPr wrap="square" rtlCol="0">
            <a:spAutoFit/>
          </a:bodyPr>
          <a:lstStyle/>
          <a:p>
            <a:pPr algn="ctr">
              <a:lnSpc>
                <a:spcPct val="150000"/>
              </a:lnSpc>
            </a:pPr>
            <a:r>
              <a:rPr kumimoji="1" lang="ja-JP" altLang="en-US" sz="1000" dirty="0">
                <a:latin typeface="HG丸ｺﾞｼｯｸM-PRO" panose="020F0600000000000000" pitchFamily="50" charset="-128"/>
                <a:ea typeface="HG丸ｺﾞｼｯｸM-PRO" panose="020F0600000000000000" pitchFamily="50" charset="-128"/>
              </a:rPr>
              <a:t>気象庁ホームページ</a:t>
            </a:r>
            <a:r>
              <a:rPr kumimoji="1" lang="ja-JP" altLang="en-US" sz="800" dirty="0">
                <a:latin typeface="HG丸ｺﾞｼｯｸM-PRO" panose="020F0600000000000000" pitchFamily="50" charset="-128"/>
                <a:ea typeface="HG丸ｺﾞｼｯｸM-PRO" panose="020F0600000000000000" pitchFamily="50" charset="-128"/>
              </a:rPr>
              <a:t>（</a:t>
            </a:r>
            <a:r>
              <a:rPr kumimoji="1" lang="ja-JP" altLang="en-US" sz="900" dirty="0">
                <a:latin typeface="HG丸ｺﾞｼｯｸM-PRO" panose="020F0600000000000000" pitchFamily="50" charset="-128"/>
                <a:ea typeface="HG丸ｺﾞｼｯｸM-PRO" panose="020F0600000000000000" pitchFamily="50" charset="-128"/>
              </a:rPr>
              <a:t>雨雲の動き）</a:t>
            </a:r>
            <a:endParaRPr kumimoji="1" lang="ja-JP" altLang="en-US" sz="1100" dirty="0">
              <a:latin typeface="HG丸ｺﾞｼｯｸM-PRO" panose="020F0600000000000000" pitchFamily="50" charset="-128"/>
              <a:ea typeface="HG丸ｺﾞｼｯｸM-PRO" panose="020F0600000000000000" pitchFamily="50" charset="-128"/>
            </a:endParaRPr>
          </a:p>
        </p:txBody>
      </p:sp>
      <p:sp>
        <p:nvSpPr>
          <p:cNvPr id="25" name="テキスト ボックス 24"/>
          <p:cNvSpPr txBox="1"/>
          <p:nvPr/>
        </p:nvSpPr>
        <p:spPr>
          <a:xfrm>
            <a:off x="0" y="9543245"/>
            <a:ext cx="6858000" cy="369332"/>
          </a:xfrm>
          <a:prstGeom prst="rect">
            <a:avLst/>
          </a:prstGeom>
          <a:noFill/>
        </p:spPr>
        <p:txBody>
          <a:bodyPr wrap="square" rtlCol="0">
            <a:spAutoFit/>
          </a:bodyPr>
          <a:lstStyle/>
          <a:p>
            <a:pPr algn="ctr"/>
            <a:r>
              <a:rPr kumimoji="1" lang="en-US" altLang="ja-JP" dirty="0"/>
              <a:t>-3-</a:t>
            </a:r>
            <a:endParaRPr kumimoji="1" lang="ja-JP" altLang="en-US" dirty="0"/>
          </a:p>
        </p:txBody>
      </p:sp>
      <p:sp>
        <p:nvSpPr>
          <p:cNvPr id="28" name="テキスト ボックス 27"/>
          <p:cNvSpPr txBox="1"/>
          <p:nvPr/>
        </p:nvSpPr>
        <p:spPr>
          <a:xfrm>
            <a:off x="804789" y="8944822"/>
            <a:ext cx="5686163" cy="646331"/>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上流部に降った雨は、やがて下流に流れますので、あなたの家の近くの川の水位も上昇する可能性があります。</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上流部の雨の様子も確認しましょう。</a:t>
            </a:r>
          </a:p>
        </p:txBody>
      </p:sp>
      <p:graphicFrame>
        <p:nvGraphicFramePr>
          <p:cNvPr id="6" name="表 5"/>
          <p:cNvGraphicFramePr>
            <a:graphicFrameLocks noGrp="1"/>
          </p:cNvGraphicFramePr>
          <p:nvPr>
            <p:extLst>
              <p:ext uri="{D42A27DB-BD31-4B8C-83A1-F6EECF244321}">
                <p14:modId xmlns:p14="http://schemas.microsoft.com/office/powerpoint/2010/main" val="1335840104"/>
              </p:ext>
            </p:extLst>
          </p:nvPr>
        </p:nvGraphicFramePr>
        <p:xfrm>
          <a:off x="815453" y="3034826"/>
          <a:ext cx="5063888" cy="274320"/>
        </p:xfrm>
        <a:graphic>
          <a:graphicData uri="http://schemas.openxmlformats.org/drawingml/2006/table">
            <a:tbl>
              <a:tblPr firstRow="1" bandRow="1">
                <a:tableStyleId>{5940675A-B579-460E-94D1-54222C63F5DA}</a:tableStyleId>
              </a:tblPr>
              <a:tblGrid>
                <a:gridCol w="2370807">
                  <a:extLst>
                    <a:ext uri="{9D8B030D-6E8A-4147-A177-3AD203B41FA5}">
                      <a16:colId xmlns:a16="http://schemas.microsoft.com/office/drawing/2014/main" xmlns="" val="2712700302"/>
                    </a:ext>
                  </a:extLst>
                </a:gridCol>
                <a:gridCol w="2693081">
                  <a:extLst>
                    <a:ext uri="{9D8B030D-6E8A-4147-A177-3AD203B41FA5}">
                      <a16:colId xmlns:a16="http://schemas.microsoft.com/office/drawing/2014/main" xmlns="" val="3034309014"/>
                    </a:ext>
                  </a:extLst>
                </a:gridCol>
              </a:tblGrid>
              <a:tr h="22957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200" dirty="0">
                          <a:latin typeface="HG丸ｺﾞｼｯｸM-PRO" panose="020F0600000000000000" pitchFamily="50" charset="-128"/>
                          <a:ea typeface="HG丸ｺﾞｼｯｸM-PRO" panose="020F0600000000000000" pitchFamily="50" charset="-128"/>
                        </a:rPr>
                        <a:t>気象庁ホームページ</a:t>
                      </a:r>
                      <a:r>
                        <a:rPr kumimoji="1" lang="ja-JP" altLang="en-US" sz="1050" dirty="0">
                          <a:latin typeface="HG丸ｺﾞｼｯｸM-PRO" panose="020F0600000000000000" pitchFamily="50" charset="-128"/>
                          <a:ea typeface="HG丸ｺﾞｼｯｸM-PRO" panose="020F0600000000000000" pitchFamily="50" charset="-128"/>
                        </a:rPr>
                        <a:t>（台風情報）　</a:t>
                      </a:r>
                      <a:endParaRPr kumimoji="1" lang="ja-JP" altLang="en-US" sz="1050" dirty="0"/>
                    </a:p>
                  </a:txBody>
                  <a:tcPr anchor="c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sz="1200" dirty="0">
                          <a:latin typeface="HG丸ｺﾞｼｯｸM-PRO" panose="020F0600000000000000" pitchFamily="50" charset="-128"/>
                          <a:ea typeface="HG丸ｺﾞｼｯｸM-PRO" panose="020F0600000000000000" pitchFamily="50" charset="-128"/>
                        </a:rPr>
                        <a:t>http://www.jma.go.jp/jp/typh/</a:t>
                      </a:r>
                      <a:endParaRPr kumimoji="1" lang="ja-JP" altLang="en-US" sz="1200" dirty="0"/>
                    </a:p>
                  </a:txBody>
                  <a:tcPr anchor="ctr">
                    <a:solidFill>
                      <a:schemeClr val="bg1"/>
                    </a:solidFill>
                  </a:tcPr>
                </a:tc>
                <a:extLst>
                  <a:ext uri="{0D108BD9-81ED-4DB2-BD59-A6C34878D82A}">
                    <a16:rowId xmlns:a16="http://schemas.microsoft.com/office/drawing/2014/main" xmlns="" val="3909029616"/>
                  </a:ext>
                </a:extLst>
              </a:tr>
            </a:tbl>
          </a:graphicData>
        </a:graphic>
      </p:graphicFrame>
      <p:pic>
        <p:nvPicPr>
          <p:cNvPr id="8" name="図 7"/>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79341" y="2748480"/>
            <a:ext cx="635051" cy="635051"/>
          </a:xfrm>
          <a:prstGeom prst="rect">
            <a:avLst/>
          </a:prstGeom>
        </p:spPr>
      </p:pic>
      <p:sp>
        <p:nvSpPr>
          <p:cNvPr id="32" name="テキスト ボックス 31"/>
          <p:cNvSpPr txBox="1"/>
          <p:nvPr/>
        </p:nvSpPr>
        <p:spPr>
          <a:xfrm>
            <a:off x="5871086" y="2574670"/>
            <a:ext cx="691541" cy="276999"/>
          </a:xfrm>
          <a:prstGeom prst="rect">
            <a:avLst/>
          </a:prstGeom>
          <a:noFill/>
        </p:spPr>
        <p:txBody>
          <a:bodyPr wrap="square" rtlCol="0">
            <a:spAutoFit/>
          </a:bodyPr>
          <a:lstStyle/>
          <a:p>
            <a:pPr>
              <a:lnSpc>
                <a:spcPct val="150000"/>
              </a:lnSpc>
            </a:pPr>
            <a:r>
              <a:rPr kumimoji="1" lang="en-US" altLang="ja-JP" sz="800" dirty="0">
                <a:latin typeface="HG丸ｺﾞｼｯｸM-PRO" panose="020F0600000000000000" pitchFamily="50" charset="-128"/>
                <a:ea typeface="HG丸ｺﾞｼｯｸM-PRO" panose="020F0600000000000000" pitchFamily="50" charset="-128"/>
              </a:rPr>
              <a:t>QR</a:t>
            </a:r>
            <a:r>
              <a:rPr kumimoji="1" lang="ja-JP" altLang="en-US" sz="800" dirty="0">
                <a:latin typeface="HG丸ｺﾞｼｯｸM-PRO" panose="020F0600000000000000" pitchFamily="50" charset="-128"/>
                <a:ea typeface="HG丸ｺﾞｼｯｸM-PRO" panose="020F0600000000000000" pitchFamily="50" charset="-128"/>
              </a:rPr>
              <a:t>コード</a:t>
            </a:r>
          </a:p>
        </p:txBody>
      </p:sp>
      <p:sp>
        <p:nvSpPr>
          <p:cNvPr id="38" name="テキスト ボックス 37"/>
          <p:cNvSpPr txBox="1"/>
          <p:nvPr/>
        </p:nvSpPr>
        <p:spPr>
          <a:xfrm>
            <a:off x="3064471" y="8012390"/>
            <a:ext cx="691541" cy="276999"/>
          </a:xfrm>
          <a:prstGeom prst="rect">
            <a:avLst/>
          </a:prstGeom>
          <a:noFill/>
        </p:spPr>
        <p:txBody>
          <a:bodyPr wrap="square" rtlCol="0">
            <a:spAutoFit/>
          </a:bodyPr>
          <a:lstStyle/>
          <a:p>
            <a:pPr>
              <a:lnSpc>
                <a:spcPct val="150000"/>
              </a:lnSpc>
            </a:pPr>
            <a:r>
              <a:rPr kumimoji="1" lang="en-US" altLang="ja-JP" sz="800" dirty="0">
                <a:latin typeface="HG丸ｺﾞｼｯｸM-PRO" panose="020F0600000000000000" pitchFamily="50" charset="-128"/>
                <a:ea typeface="HG丸ｺﾞｼｯｸM-PRO" panose="020F0600000000000000" pitchFamily="50" charset="-128"/>
              </a:rPr>
              <a:t>QR</a:t>
            </a:r>
            <a:r>
              <a:rPr kumimoji="1" lang="ja-JP" altLang="en-US" sz="800" dirty="0">
                <a:latin typeface="HG丸ｺﾞｼｯｸM-PRO" panose="020F0600000000000000" pitchFamily="50" charset="-128"/>
                <a:ea typeface="HG丸ｺﾞｼｯｸM-PRO" panose="020F0600000000000000" pitchFamily="50" charset="-128"/>
              </a:rPr>
              <a:t>コード</a:t>
            </a:r>
          </a:p>
        </p:txBody>
      </p:sp>
      <p:sp>
        <p:nvSpPr>
          <p:cNvPr id="39" name="テキスト ボックス 38"/>
          <p:cNvSpPr txBox="1"/>
          <p:nvPr/>
        </p:nvSpPr>
        <p:spPr>
          <a:xfrm>
            <a:off x="5851120" y="8012390"/>
            <a:ext cx="691541" cy="276999"/>
          </a:xfrm>
          <a:prstGeom prst="rect">
            <a:avLst/>
          </a:prstGeom>
          <a:noFill/>
        </p:spPr>
        <p:txBody>
          <a:bodyPr wrap="square" rtlCol="0">
            <a:spAutoFit/>
          </a:bodyPr>
          <a:lstStyle/>
          <a:p>
            <a:pPr>
              <a:lnSpc>
                <a:spcPct val="150000"/>
              </a:lnSpc>
            </a:pPr>
            <a:r>
              <a:rPr kumimoji="1" lang="en-US" altLang="ja-JP" sz="800" dirty="0">
                <a:latin typeface="HG丸ｺﾞｼｯｸM-PRO" panose="020F0600000000000000" pitchFamily="50" charset="-128"/>
                <a:ea typeface="HG丸ｺﾞｼｯｸM-PRO" panose="020F0600000000000000" pitchFamily="50" charset="-128"/>
              </a:rPr>
              <a:t>QR</a:t>
            </a:r>
            <a:r>
              <a:rPr kumimoji="1" lang="ja-JP" altLang="en-US" sz="800" dirty="0">
                <a:latin typeface="HG丸ｺﾞｼｯｸM-PRO" panose="020F0600000000000000" pitchFamily="50" charset="-128"/>
                <a:ea typeface="HG丸ｺﾞｼｯｸM-PRO" panose="020F0600000000000000" pitchFamily="50" charset="-128"/>
              </a:rPr>
              <a:t>コード</a:t>
            </a:r>
          </a:p>
        </p:txBody>
      </p:sp>
      <p:pic>
        <p:nvPicPr>
          <p:cNvPr id="12" name="Picture 2" descr="C:\Users\kn0191\Downloads\QR_Code1569490611.jpg"/>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2922" y="8197648"/>
            <a:ext cx="616926" cy="598667"/>
          </a:xfrm>
          <a:prstGeom prst="rect">
            <a:avLst/>
          </a:prstGeom>
          <a:noFill/>
          <a:extLst>
            <a:ext uri="{909E8E84-426E-40DD-AFC4-6F175D3DCCD1}">
              <a14:hiddenFill xmlns:a14="http://schemas.microsoft.com/office/drawing/2010/main">
                <a:solidFill>
                  <a:srgbClr val="FFFFFF"/>
                </a:solidFill>
              </a14:hiddenFill>
            </a:ext>
          </a:extLst>
        </p:spPr>
      </p:pic>
      <p:pic>
        <p:nvPicPr>
          <p:cNvPr id="17" name="図 16"/>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88115" y="8209221"/>
            <a:ext cx="596842" cy="596842"/>
          </a:xfrm>
          <a:prstGeom prst="rect">
            <a:avLst/>
          </a:prstGeom>
        </p:spPr>
      </p:pic>
    </p:spTree>
    <p:extLst>
      <p:ext uri="{BB962C8B-B14F-4D97-AF65-F5344CB8AC3E}">
        <p14:creationId xmlns:p14="http://schemas.microsoft.com/office/powerpoint/2010/main" val="1292336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660544" y="1060809"/>
            <a:ext cx="5999336" cy="8403231"/>
          </a:xfrm>
          <a:prstGeom prst="rect">
            <a:avLst/>
          </a:prstGeom>
          <a:solidFill>
            <a:srgbClr val="D7F7FF">
              <a:alpha val="65098"/>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避難を開始するまでに準備しておこう！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5" name="テキスト ボックス 4"/>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避難を開始するまでに準備・考えておくべきこと</a:t>
            </a:r>
            <a:endParaRPr kumimoji="1" lang="en-US" altLang="ja-JP" dirty="0">
              <a:latin typeface="HG丸ｺﾞｼｯｸM-PRO" panose="020F0600000000000000" pitchFamily="50" charset="-128"/>
              <a:ea typeface="HG丸ｺﾞｼｯｸM-PRO" panose="020F0600000000000000" pitchFamily="50" charset="-128"/>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2333" y="5598386"/>
            <a:ext cx="1741327" cy="996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スライド番号プレースホルダー 3"/>
          <p:cNvSpPr>
            <a:spLocks noGrp="1"/>
          </p:cNvSpPr>
          <p:nvPr>
            <p:ph type="sldNum" sz="quarter" idx="12"/>
          </p:nvPr>
        </p:nvSpPr>
        <p:spPr/>
        <p:txBody>
          <a:bodyPr/>
          <a:lstStyle/>
          <a:p>
            <a:fld id="{A07FF374-508C-4334-98F5-41A7B868EB0F}" type="slidenum">
              <a:rPr kumimoji="1" lang="ja-JP" altLang="en-US" smtClean="0"/>
              <a:t>6</a:t>
            </a:fld>
            <a:endParaRPr kumimoji="1" lang="ja-JP" altLang="en-US"/>
          </a:p>
        </p:txBody>
      </p:sp>
      <p:sp>
        <p:nvSpPr>
          <p:cNvPr id="13" name="テキスト ボックス 12"/>
          <p:cNvSpPr txBox="1"/>
          <p:nvPr/>
        </p:nvSpPr>
        <p:spPr>
          <a:xfrm>
            <a:off x="1593920" y="2496455"/>
            <a:ext cx="4882035" cy="4801314"/>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防災グッズの確認をしておきましょう。不足があれば買い出しへ</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いきましょう。</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携帯電話やスマートフォンを充電しておきましょう。</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ハザードマップで指定緊急避難場所や避難手段を確認しておき</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ましょう。</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いつでも避難できるように、避難できる服装に着替えましょう。</a:t>
            </a: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p:txBody>
      </p:sp>
      <p:sp>
        <p:nvSpPr>
          <p:cNvPr id="15" name="下矢印 14"/>
          <p:cNvSpPr/>
          <p:nvPr/>
        </p:nvSpPr>
        <p:spPr>
          <a:xfrm>
            <a:off x="3247625" y="5920986"/>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247625" y="3650623"/>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1022794" y="2554103"/>
            <a:ext cx="316896" cy="6728120"/>
          </a:xfrm>
          <a:prstGeom prst="downArrow">
            <a:avLst/>
          </a:prstGeom>
          <a:gradFill>
            <a:gsLst>
              <a:gs pos="0">
                <a:srgbClr val="953735"/>
              </a:gs>
              <a:gs pos="50000">
                <a:srgbClr val="D99694"/>
              </a:gs>
              <a:gs pos="100000">
                <a:srgbClr val="F2DCDB"/>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a:p>
        </p:txBody>
      </p:sp>
      <p:sp>
        <p:nvSpPr>
          <p:cNvPr id="19" name="テキスト ボックス 18"/>
          <p:cNvSpPr txBox="1"/>
          <p:nvPr/>
        </p:nvSpPr>
        <p:spPr>
          <a:xfrm>
            <a:off x="711370" y="2562279"/>
            <a:ext cx="939745" cy="369332"/>
          </a:xfrm>
          <a:prstGeom prst="rect">
            <a:avLst/>
          </a:prstGeom>
          <a:noFill/>
        </p:spPr>
        <p:txBody>
          <a:bodyPr wrap="square" rtlCol="0">
            <a:spAutoFit/>
          </a:bodyPr>
          <a:lstStyle/>
          <a:p>
            <a:r>
              <a:rPr kumimoji="1" lang="ja-JP" altLang="en-US" b="1" dirty="0"/>
              <a:t>３日前</a:t>
            </a:r>
          </a:p>
        </p:txBody>
      </p:sp>
      <p:sp>
        <p:nvSpPr>
          <p:cNvPr id="20" name="テキスト ボックス 19"/>
          <p:cNvSpPr txBox="1"/>
          <p:nvPr/>
        </p:nvSpPr>
        <p:spPr>
          <a:xfrm>
            <a:off x="711370" y="4855407"/>
            <a:ext cx="939745" cy="369332"/>
          </a:xfrm>
          <a:prstGeom prst="rect">
            <a:avLst/>
          </a:prstGeom>
          <a:noFill/>
        </p:spPr>
        <p:txBody>
          <a:bodyPr wrap="square" rtlCol="0">
            <a:spAutoFit/>
          </a:bodyPr>
          <a:lstStyle/>
          <a:p>
            <a:r>
              <a:rPr kumimoji="1" lang="ja-JP" altLang="en-US" b="1" dirty="0"/>
              <a:t>半日前</a:t>
            </a:r>
          </a:p>
        </p:txBody>
      </p:sp>
      <p:sp>
        <p:nvSpPr>
          <p:cNvPr id="21" name="テキスト ボックス 20"/>
          <p:cNvSpPr txBox="1"/>
          <p:nvPr/>
        </p:nvSpPr>
        <p:spPr>
          <a:xfrm>
            <a:off x="649024" y="7778586"/>
            <a:ext cx="1158994" cy="369332"/>
          </a:xfrm>
          <a:prstGeom prst="rect">
            <a:avLst/>
          </a:prstGeom>
          <a:noFill/>
        </p:spPr>
        <p:txBody>
          <a:bodyPr wrap="square" rtlCol="0">
            <a:spAutoFit/>
          </a:bodyPr>
          <a:lstStyle/>
          <a:p>
            <a:r>
              <a:rPr kumimoji="1" lang="ja-JP" altLang="en-US" b="1" dirty="0"/>
              <a:t>３時間前</a:t>
            </a:r>
          </a:p>
        </p:txBody>
      </p:sp>
      <p:pic>
        <p:nvPicPr>
          <p:cNvPr id="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3579" y="7493483"/>
            <a:ext cx="1202375" cy="1907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テキスト ボックス 22"/>
          <p:cNvSpPr txBox="1"/>
          <p:nvPr/>
        </p:nvSpPr>
        <p:spPr>
          <a:xfrm>
            <a:off x="758715" y="1509351"/>
            <a:ext cx="5819028" cy="603050"/>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避難を開始するまでに準備できることの一例です。これらは、</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普段から準備したり、考えておくことができることもあるので、家族で話しあっておきましょう。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p:txBody>
      </p:sp>
      <p:sp>
        <p:nvSpPr>
          <p:cNvPr id="17" name="テキスト ボックス 16"/>
          <p:cNvSpPr txBox="1"/>
          <p:nvPr/>
        </p:nvSpPr>
        <p:spPr>
          <a:xfrm>
            <a:off x="0" y="9543245"/>
            <a:ext cx="6858000" cy="369332"/>
          </a:xfrm>
          <a:prstGeom prst="rect">
            <a:avLst/>
          </a:prstGeom>
          <a:noFill/>
        </p:spPr>
        <p:txBody>
          <a:bodyPr wrap="square" rtlCol="0">
            <a:spAutoFit/>
          </a:bodyPr>
          <a:lstStyle/>
          <a:p>
            <a:pPr algn="ctr"/>
            <a:r>
              <a:rPr kumimoji="1" lang="en-US" altLang="ja-JP" dirty="0"/>
              <a:t>-4-</a:t>
            </a:r>
            <a:endParaRPr kumimoji="1" lang="ja-JP" altLang="en-US" dirty="0"/>
          </a:p>
        </p:txBody>
      </p:sp>
    </p:spTree>
    <p:extLst>
      <p:ext uri="{BB962C8B-B14F-4D97-AF65-F5344CB8AC3E}">
        <p14:creationId xmlns:p14="http://schemas.microsoft.com/office/powerpoint/2010/main" val="2941556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避難を開始するまでに準備しておこう！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793725" y="4365789"/>
            <a:ext cx="4016041" cy="1754326"/>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ハザードマップ</a:t>
            </a:r>
            <a:r>
              <a:rPr kumimoji="1" lang="ja-JP" altLang="en-US" sz="1200" dirty="0">
                <a:latin typeface="HG丸ｺﾞｼｯｸM-PRO" panose="020F0600000000000000" pitchFamily="50" charset="-128"/>
                <a:ea typeface="HG丸ｺﾞｼｯｸM-PRO" panose="020F0600000000000000" pitchFamily="50" charset="-128"/>
              </a:rPr>
              <a:t>は、川から水があふれたときにどの地域が危険なのかを色で示したもので、色が濃いほど危険性が高いことをあらわします。</a:t>
            </a:r>
            <a:br>
              <a:rPr kumimoji="1" lang="ja-JP" altLang="en-US" sz="1200" dirty="0">
                <a:latin typeface="HG丸ｺﾞｼｯｸM-PRO" panose="020F0600000000000000" pitchFamily="50" charset="-128"/>
                <a:ea typeface="HG丸ｺﾞｼｯｸM-PRO" panose="020F0600000000000000" pitchFamily="50" charset="-128"/>
              </a:rPr>
            </a:br>
            <a:r>
              <a:rPr kumimoji="1" lang="ja-JP" altLang="en-US" sz="1200" dirty="0">
                <a:latin typeface="HG丸ｺﾞｼｯｸM-PRO" panose="020F0600000000000000" pitchFamily="50" charset="-128"/>
                <a:ea typeface="HG丸ｺﾞｼｯｸM-PRO" panose="020F0600000000000000" pitchFamily="50" charset="-128"/>
              </a:rPr>
              <a:t>自分の家や学校はどうでしょうか。</a:t>
            </a:r>
            <a:br>
              <a:rPr kumimoji="1" lang="ja-JP" altLang="en-US" sz="1200" dirty="0">
                <a:latin typeface="HG丸ｺﾞｼｯｸM-PRO" panose="020F0600000000000000" pitchFamily="50" charset="-128"/>
                <a:ea typeface="HG丸ｺﾞｼｯｸM-PRO" panose="020F0600000000000000" pitchFamily="50" charset="-128"/>
              </a:rPr>
            </a:b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指定緊急避難場所やそこまで行く安全なルートなど、</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nSpc>
                <a:spcPct val="150000"/>
              </a:lnSpc>
            </a:pP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前もって確認しておきましょう！</a:t>
            </a:r>
          </a:p>
        </p:txBody>
      </p:sp>
      <p:sp>
        <p:nvSpPr>
          <p:cNvPr id="5" name="テキスト ボックス 4"/>
          <p:cNvSpPr txBox="1"/>
          <p:nvPr/>
        </p:nvSpPr>
        <p:spPr>
          <a:xfrm>
            <a:off x="628991" y="408413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ハザードマップを確認しよう！！</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11" name="テキスト ボックス 10"/>
          <p:cNvSpPr txBox="1"/>
          <p:nvPr/>
        </p:nvSpPr>
        <p:spPr>
          <a:xfrm>
            <a:off x="636251" y="672261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避難するときには長靴はダメ！！</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13" name="テキスト ボックス 12"/>
          <p:cNvSpPr txBox="1"/>
          <p:nvPr/>
        </p:nvSpPr>
        <p:spPr>
          <a:xfrm>
            <a:off x="793726" y="7026433"/>
            <a:ext cx="4698497" cy="880049"/>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長靴に水が入ると、重たくなります。</a:t>
            </a:r>
            <a:r>
              <a:rPr kumimoji="1" lang="ja-JP" altLang="en-US" sz="1200" dirty="0">
                <a:latin typeface="HG丸ｺﾞｼｯｸM-PRO" panose="020F0600000000000000" pitchFamily="50" charset="-128"/>
                <a:ea typeface="HG丸ｺﾞｼｯｸM-PRO" panose="020F0600000000000000" pitchFamily="50" charset="-128"/>
              </a:rPr>
              <a:t>水に強いと思われがちな長靴ですが、逆に避難するときに足手まといになってしまう場合がありますので、</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避難するときに長靴を</a:t>
            </a:r>
            <a:r>
              <a:rPr kumimoji="1" lang="ja-JP" altLang="en-US" sz="1200" dirty="0" err="1">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はくの</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はやめましょう！</a:t>
            </a: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6613" y="6943701"/>
            <a:ext cx="955293" cy="10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直線コネクタ 21"/>
          <p:cNvCxnSpPr/>
          <p:nvPr/>
        </p:nvCxnSpPr>
        <p:spPr>
          <a:xfrm flipH="1">
            <a:off x="5478512" y="7042392"/>
            <a:ext cx="909682" cy="834431"/>
          </a:xfrm>
          <a:prstGeom prst="line">
            <a:avLst/>
          </a:prstGeom>
          <a:ln w="1524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スライド番号プレースホルダー 15"/>
          <p:cNvSpPr>
            <a:spLocks noGrp="1"/>
          </p:cNvSpPr>
          <p:nvPr>
            <p:ph type="sldNum" sz="quarter" idx="12"/>
          </p:nvPr>
        </p:nvSpPr>
        <p:spPr/>
        <p:txBody>
          <a:bodyPr/>
          <a:lstStyle/>
          <a:p>
            <a:fld id="{A07FF374-508C-4334-98F5-41A7B868EB0F}" type="slidenum">
              <a:rPr kumimoji="1" lang="ja-JP" altLang="en-US" smtClean="0"/>
              <a:t>7</a:t>
            </a:fld>
            <a:endParaRPr kumimoji="1" lang="ja-JP" altLang="en-US"/>
          </a:p>
        </p:txBody>
      </p:sp>
      <p:pic>
        <p:nvPicPr>
          <p:cNvPr id="19" name="図 18" descr="l-1c"/>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259" r="20139"/>
          <a:stretch/>
        </p:blipFill>
        <p:spPr bwMode="auto">
          <a:xfrm>
            <a:off x="5115030" y="2908235"/>
            <a:ext cx="1476225" cy="129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3783" y="3622678"/>
            <a:ext cx="926685" cy="536644"/>
          </a:xfrm>
          <a:prstGeom prst="rect">
            <a:avLst/>
          </a:prstGeom>
        </p:spPr>
      </p:pic>
      <p:pic>
        <p:nvPicPr>
          <p:cNvPr id="18"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7715"/>
          <a:stretch/>
        </p:blipFill>
        <p:spPr bwMode="auto">
          <a:xfrm>
            <a:off x="5070358" y="1687214"/>
            <a:ext cx="1513549" cy="847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テキスト ボックス 20"/>
          <p:cNvSpPr txBox="1"/>
          <p:nvPr/>
        </p:nvSpPr>
        <p:spPr>
          <a:xfrm>
            <a:off x="628990" y="1060809"/>
            <a:ext cx="6151736"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いざという時のための防災グッズをそろえておこう！！</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6" name="正方形/長方形 5"/>
          <p:cNvSpPr/>
          <p:nvPr/>
        </p:nvSpPr>
        <p:spPr>
          <a:xfrm>
            <a:off x="4572000" y="3422822"/>
            <a:ext cx="1209563" cy="73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6" name="直線コネクタ 25"/>
          <p:cNvCxnSpPr/>
          <p:nvPr/>
        </p:nvCxnSpPr>
        <p:spPr>
          <a:xfrm>
            <a:off x="5478512" y="7035163"/>
            <a:ext cx="939900" cy="832930"/>
          </a:xfrm>
          <a:prstGeom prst="line">
            <a:avLst/>
          </a:prstGeom>
          <a:ln w="1524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636251" y="7991370"/>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氾濫水は濁っている！！</a:t>
            </a:r>
            <a:endParaRPr kumimoji="1" lang="en-US" altLang="ja-JP" dirty="0">
              <a:latin typeface="HG丸ｺﾞｼｯｸM-PRO" panose="020F0600000000000000" pitchFamily="50" charset="-128"/>
              <a:ea typeface="HG丸ｺﾞｼｯｸM-PRO" panose="020F0600000000000000" pitchFamily="50" charset="-128"/>
            </a:endParaRPr>
          </a:p>
        </p:txBody>
      </p:sp>
      <p:sp>
        <p:nvSpPr>
          <p:cNvPr id="28" name="テキスト ボックス 27"/>
          <p:cNvSpPr txBox="1"/>
          <p:nvPr/>
        </p:nvSpPr>
        <p:spPr>
          <a:xfrm>
            <a:off x="793726" y="8295184"/>
            <a:ext cx="4601371" cy="1200329"/>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氾濫水は茶色く濁っていて、水路と道路の境やフタが開いているマンホールの穴は見えないので危険です。氾濫の前に避難することが基本ですが、やむを得ず水の中を移動するときには、</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棒で足下を確認しながら移動しましょう。</a:t>
            </a:r>
          </a:p>
        </p:txBody>
      </p:sp>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38390" y="8196265"/>
            <a:ext cx="1371738" cy="1054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テキスト ボックス 22"/>
          <p:cNvSpPr txBox="1"/>
          <p:nvPr/>
        </p:nvSpPr>
        <p:spPr>
          <a:xfrm>
            <a:off x="815452" y="1383676"/>
            <a:ext cx="5063197" cy="2616101"/>
          </a:xfrm>
          <a:prstGeom prst="rect">
            <a:avLst/>
          </a:prstGeom>
          <a:noFill/>
        </p:spPr>
        <p:txBody>
          <a:bodyPr wrap="square" rtlCol="0">
            <a:spAutoFit/>
          </a:bodyPr>
          <a:lstStyle/>
          <a:p>
            <a:pPr>
              <a:lnSpc>
                <a:spcPct val="150000"/>
              </a:lnSpc>
            </a:pPr>
            <a:r>
              <a:rPr lang="ja-JP" altLang="en-US" sz="1200" dirty="0"/>
              <a:t>家族と相談しながら、必要なものをリュック等にまとめておきましょう。</a:t>
            </a:r>
            <a:endParaRPr lang="en-US" altLang="ja-JP" sz="1200" dirty="0"/>
          </a:p>
          <a:p>
            <a:pPr>
              <a:lnSpc>
                <a:spcPct val="150000"/>
              </a:lnSpc>
            </a:pPr>
            <a:endParaRPr lang="en-US" altLang="ja-JP" sz="400" dirty="0"/>
          </a:p>
          <a:p>
            <a:pPr>
              <a:lnSpc>
                <a:spcPts val="2400"/>
              </a:lnSpc>
            </a:pPr>
            <a:r>
              <a:rPr lang="ja-JP" altLang="en-US" sz="1200" dirty="0">
                <a:solidFill>
                  <a:schemeClr val="bg1">
                    <a:lumMod val="75000"/>
                  </a:schemeClr>
                </a:solidFill>
                <a:sym typeface="Wingdings"/>
              </a:rPr>
              <a:t>  </a:t>
            </a:r>
            <a:r>
              <a:rPr lang="ja-JP" altLang="en-US" sz="1200" dirty="0"/>
              <a:t>食料（お菓子やレトルト食なども）　　　　</a:t>
            </a:r>
            <a:r>
              <a:rPr lang="ja-JP" altLang="en-US" sz="1200" dirty="0">
                <a:solidFill>
                  <a:schemeClr val="bg1">
                    <a:lumMod val="75000"/>
                  </a:schemeClr>
                </a:solidFill>
                <a:sym typeface="Wingdings"/>
              </a:rPr>
              <a:t>   </a:t>
            </a:r>
            <a:r>
              <a:rPr lang="ja-JP" altLang="en-US" sz="1200" dirty="0"/>
              <a:t>飲料</a:t>
            </a:r>
            <a:endParaRPr lang="en-US" altLang="ja-JP" sz="1200" dirty="0"/>
          </a:p>
          <a:p>
            <a:pPr>
              <a:lnSpc>
                <a:spcPts val="2400"/>
              </a:lnSpc>
            </a:pPr>
            <a:r>
              <a:rPr lang="ja-JP" altLang="en-US" sz="1200" dirty="0">
                <a:solidFill>
                  <a:schemeClr val="bg1">
                    <a:lumMod val="75000"/>
                  </a:schemeClr>
                </a:solidFill>
                <a:sym typeface="Wingdings"/>
              </a:rPr>
              <a:t>  </a:t>
            </a:r>
            <a:r>
              <a:rPr lang="ja-JP" altLang="en-US" sz="1200" dirty="0"/>
              <a:t>薬（普段から薬を飲んでいる人は持っていきましょう）</a:t>
            </a:r>
            <a:endParaRPr lang="en-US" altLang="ja-JP" sz="1200" dirty="0"/>
          </a:p>
          <a:p>
            <a:pPr>
              <a:lnSpc>
                <a:spcPts val="2400"/>
              </a:lnSpc>
            </a:pPr>
            <a:r>
              <a:rPr lang="ja-JP" altLang="en-US" sz="1200" dirty="0">
                <a:solidFill>
                  <a:schemeClr val="bg1">
                    <a:lumMod val="75000"/>
                  </a:schemeClr>
                </a:solidFill>
                <a:sym typeface="Wingdings"/>
              </a:rPr>
              <a:t>  </a:t>
            </a:r>
            <a:r>
              <a:rPr lang="ja-JP" altLang="en-US" sz="1200" dirty="0"/>
              <a:t>お薬手帳　　　</a:t>
            </a:r>
            <a:r>
              <a:rPr lang="ja-JP" altLang="en-US" sz="1200" dirty="0">
                <a:solidFill>
                  <a:schemeClr val="bg1">
                    <a:lumMod val="75000"/>
                  </a:schemeClr>
                </a:solidFill>
                <a:sym typeface="Wingdings"/>
              </a:rPr>
              <a:t>   </a:t>
            </a:r>
            <a:r>
              <a:rPr lang="ja-JP" altLang="en-US" sz="1200" dirty="0"/>
              <a:t>保険証　　　</a:t>
            </a:r>
            <a:r>
              <a:rPr lang="ja-JP" altLang="en-US" sz="1200" dirty="0">
                <a:solidFill>
                  <a:schemeClr val="bg1">
                    <a:lumMod val="75000"/>
                  </a:schemeClr>
                </a:solidFill>
                <a:sym typeface="Wingdings"/>
              </a:rPr>
              <a:t>   </a:t>
            </a:r>
            <a:r>
              <a:rPr lang="ja-JP" altLang="en-US" sz="1200" dirty="0"/>
              <a:t>タオル　　</a:t>
            </a:r>
            <a:r>
              <a:rPr lang="ja-JP" altLang="en-US" sz="1200" dirty="0">
                <a:solidFill>
                  <a:schemeClr val="bg1">
                    <a:lumMod val="75000"/>
                  </a:schemeClr>
                </a:solidFill>
                <a:sym typeface="Wingdings"/>
              </a:rPr>
              <a:t>   </a:t>
            </a:r>
            <a:r>
              <a:rPr lang="ja-JP" altLang="en-US" sz="1200" dirty="0"/>
              <a:t>ビニール袋</a:t>
            </a:r>
            <a:endParaRPr lang="en-US" altLang="ja-JP" sz="1200" dirty="0"/>
          </a:p>
          <a:p>
            <a:pPr>
              <a:lnSpc>
                <a:spcPts val="2400"/>
              </a:lnSpc>
            </a:pPr>
            <a:r>
              <a:rPr lang="ja-JP" altLang="en-US" sz="1200" dirty="0">
                <a:solidFill>
                  <a:schemeClr val="bg1">
                    <a:lumMod val="75000"/>
                  </a:schemeClr>
                </a:solidFill>
                <a:sym typeface="Wingdings"/>
              </a:rPr>
              <a:t>  </a:t>
            </a:r>
            <a:r>
              <a:rPr lang="ja-JP" altLang="en-US" sz="1200" dirty="0"/>
              <a:t>大きめのゴミ袋　（即席ポンチョで急な天候不良にも対応可能）</a:t>
            </a:r>
          </a:p>
          <a:p>
            <a:pPr>
              <a:lnSpc>
                <a:spcPts val="2400"/>
              </a:lnSpc>
            </a:pPr>
            <a:r>
              <a:rPr lang="ja-JP" altLang="en-US" sz="1200" dirty="0">
                <a:solidFill>
                  <a:schemeClr val="bg1">
                    <a:lumMod val="75000"/>
                  </a:schemeClr>
                </a:solidFill>
                <a:sym typeface="Wingdings"/>
              </a:rPr>
              <a:t>  </a:t>
            </a:r>
            <a:r>
              <a:rPr lang="ja-JP" altLang="en-US" sz="1200" dirty="0"/>
              <a:t>着替え（</a:t>
            </a:r>
            <a:r>
              <a:rPr lang="en-US" altLang="ja-JP" sz="1200" dirty="0"/>
              <a:t>3</a:t>
            </a:r>
            <a:r>
              <a:rPr lang="ja-JP" altLang="en-US" sz="1200" dirty="0"/>
              <a:t>日分はあるとよい）</a:t>
            </a:r>
            <a:endParaRPr lang="en-US" altLang="ja-JP" sz="1200" dirty="0"/>
          </a:p>
          <a:p>
            <a:pPr>
              <a:lnSpc>
                <a:spcPts val="2400"/>
              </a:lnSpc>
            </a:pPr>
            <a:r>
              <a:rPr lang="ja-JP" altLang="en-US" sz="1200" dirty="0">
                <a:solidFill>
                  <a:schemeClr val="bg1">
                    <a:lumMod val="75000"/>
                  </a:schemeClr>
                </a:solidFill>
                <a:sym typeface="Wingdings"/>
              </a:rPr>
              <a:t>  </a:t>
            </a:r>
            <a:r>
              <a:rPr lang="ja-JP" altLang="en-US" sz="1200" dirty="0"/>
              <a:t>汗拭きシート（お風呂に入れない場合に備えて）</a:t>
            </a:r>
            <a:endParaRPr lang="en-US" altLang="ja-JP" sz="1200" dirty="0"/>
          </a:p>
          <a:p>
            <a:pPr>
              <a:lnSpc>
                <a:spcPts val="2400"/>
              </a:lnSpc>
            </a:pPr>
            <a:r>
              <a:rPr lang="ja-JP" altLang="en-US" sz="1200" dirty="0">
                <a:solidFill>
                  <a:schemeClr val="bg1">
                    <a:lumMod val="75000"/>
                  </a:schemeClr>
                </a:solidFill>
                <a:sym typeface="Wingdings"/>
              </a:rPr>
              <a:t>  </a:t>
            </a:r>
            <a:r>
              <a:rPr lang="ja-JP" altLang="en-US" sz="1200" dirty="0"/>
              <a:t>懐中電灯　　　</a:t>
            </a:r>
            <a:r>
              <a:rPr lang="ja-JP" altLang="en-US" sz="1200" dirty="0">
                <a:solidFill>
                  <a:schemeClr val="bg1">
                    <a:lumMod val="75000"/>
                  </a:schemeClr>
                </a:solidFill>
                <a:sym typeface="Wingdings"/>
              </a:rPr>
              <a:t>   </a:t>
            </a:r>
            <a:r>
              <a:rPr lang="ja-JP" altLang="en-US" sz="1200" dirty="0"/>
              <a:t>携帯電話＋充電器　　　</a:t>
            </a:r>
            <a:r>
              <a:rPr lang="ja-JP" altLang="en-US" sz="1200" dirty="0">
                <a:solidFill>
                  <a:schemeClr val="bg1">
                    <a:lumMod val="75000"/>
                  </a:schemeClr>
                </a:solidFill>
                <a:sym typeface="Wingdings"/>
              </a:rPr>
              <a:t>   </a:t>
            </a:r>
            <a:r>
              <a:rPr lang="ja-JP" altLang="en-US" sz="1200" dirty="0"/>
              <a:t>貴重品　　</a:t>
            </a:r>
            <a:endParaRPr lang="en-US" altLang="ja-JP" sz="1200" dirty="0"/>
          </a:p>
        </p:txBody>
      </p:sp>
      <p:sp>
        <p:nvSpPr>
          <p:cNvPr id="24" name="テキスト ボックス 23"/>
          <p:cNvSpPr txBox="1"/>
          <p:nvPr/>
        </p:nvSpPr>
        <p:spPr>
          <a:xfrm>
            <a:off x="0" y="9543245"/>
            <a:ext cx="6858000" cy="369332"/>
          </a:xfrm>
          <a:prstGeom prst="rect">
            <a:avLst/>
          </a:prstGeom>
          <a:noFill/>
        </p:spPr>
        <p:txBody>
          <a:bodyPr wrap="square" rtlCol="0">
            <a:spAutoFit/>
          </a:bodyPr>
          <a:lstStyle/>
          <a:p>
            <a:pPr algn="ctr"/>
            <a:r>
              <a:rPr kumimoji="1" lang="en-US" altLang="ja-JP" dirty="0"/>
              <a:t>-5-</a:t>
            </a:r>
            <a:endParaRPr kumimoji="1" lang="ja-JP" altLang="en-US" dirty="0"/>
          </a:p>
        </p:txBody>
      </p:sp>
      <p:pic>
        <p:nvPicPr>
          <p:cNvPr id="8" name="図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78923" y="5993285"/>
            <a:ext cx="629193" cy="629193"/>
          </a:xfrm>
          <a:prstGeom prst="rect">
            <a:avLst/>
          </a:prstGeom>
        </p:spPr>
      </p:pic>
      <p:graphicFrame>
        <p:nvGraphicFramePr>
          <p:cNvPr id="17" name="表 16"/>
          <p:cNvGraphicFramePr>
            <a:graphicFrameLocks noGrp="1"/>
          </p:cNvGraphicFramePr>
          <p:nvPr>
            <p:extLst>
              <p:ext uri="{D42A27DB-BD31-4B8C-83A1-F6EECF244321}">
                <p14:modId xmlns:p14="http://schemas.microsoft.com/office/powerpoint/2010/main" val="200595724"/>
              </p:ext>
            </p:extLst>
          </p:nvPr>
        </p:nvGraphicFramePr>
        <p:xfrm>
          <a:off x="754123" y="6129083"/>
          <a:ext cx="3452680" cy="426720"/>
        </p:xfrm>
        <a:graphic>
          <a:graphicData uri="http://schemas.openxmlformats.org/drawingml/2006/table">
            <a:tbl>
              <a:tblPr firstRow="1" bandRow="1">
                <a:tableStyleId>{5940675A-B579-460E-94D1-54222C63F5DA}</a:tableStyleId>
              </a:tblPr>
              <a:tblGrid>
                <a:gridCol w="1353351">
                  <a:extLst>
                    <a:ext uri="{9D8B030D-6E8A-4147-A177-3AD203B41FA5}">
                      <a16:colId xmlns:a16="http://schemas.microsoft.com/office/drawing/2014/main" xmlns="" val="2712700302"/>
                    </a:ext>
                  </a:extLst>
                </a:gridCol>
                <a:gridCol w="2099329">
                  <a:extLst>
                    <a:ext uri="{9D8B030D-6E8A-4147-A177-3AD203B41FA5}">
                      <a16:colId xmlns:a16="http://schemas.microsoft.com/office/drawing/2014/main" xmlns="" val="3034309014"/>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dirty="0"/>
                        <a:t>ハザードマップ</a:t>
                      </a:r>
                      <a:endParaRPr kumimoji="1" lang="en-US" altLang="ja-JP" sz="1100" dirty="0"/>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dirty="0"/>
                        <a:t>　ポータルサイト</a:t>
                      </a:r>
                    </a:p>
                  </a:txBody>
                  <a:tcPr anchor="ctr">
                    <a:solidFill>
                      <a:schemeClr val="bg1"/>
                    </a:solidFill>
                  </a:tcPr>
                </a:tc>
                <a:tc>
                  <a:txBody>
                    <a:bodyPr/>
                    <a:lstStyle/>
                    <a:p>
                      <a:pPr algn="l"/>
                      <a:r>
                        <a:rPr kumimoji="1" lang="en-US" altLang="ja-JP" sz="1100" dirty="0">
                          <a:latin typeface="HG丸ｺﾞｼｯｸM-PRO" panose="020F0600000000000000" pitchFamily="50" charset="-128"/>
                          <a:ea typeface="HG丸ｺﾞｼｯｸM-PRO" panose="020F0600000000000000" pitchFamily="50" charset="-128"/>
                        </a:rPr>
                        <a:t>https://disaportal.gsi.go.jp/</a:t>
                      </a:r>
                    </a:p>
                  </a:txBody>
                  <a:tcPr anchor="ctr">
                    <a:solidFill>
                      <a:schemeClr val="bg1"/>
                    </a:solidFill>
                  </a:tcPr>
                </a:tc>
                <a:extLst>
                  <a:ext uri="{0D108BD9-81ED-4DB2-BD59-A6C34878D82A}">
                    <a16:rowId xmlns:a16="http://schemas.microsoft.com/office/drawing/2014/main" xmlns="" val="3909029616"/>
                  </a:ext>
                </a:extLst>
              </a:tr>
            </a:tbl>
          </a:graphicData>
        </a:graphic>
      </p:graphicFrame>
      <p:sp>
        <p:nvSpPr>
          <p:cNvPr id="30" name="テキスト ボックス 29"/>
          <p:cNvSpPr txBox="1"/>
          <p:nvPr/>
        </p:nvSpPr>
        <p:spPr>
          <a:xfrm>
            <a:off x="4265166" y="5817678"/>
            <a:ext cx="691541" cy="276999"/>
          </a:xfrm>
          <a:prstGeom prst="rect">
            <a:avLst/>
          </a:prstGeom>
          <a:noFill/>
        </p:spPr>
        <p:txBody>
          <a:bodyPr wrap="square" rtlCol="0">
            <a:spAutoFit/>
          </a:bodyPr>
          <a:lstStyle/>
          <a:p>
            <a:pPr>
              <a:lnSpc>
                <a:spcPct val="150000"/>
              </a:lnSpc>
            </a:pPr>
            <a:r>
              <a:rPr kumimoji="1" lang="en-US" altLang="ja-JP" sz="800" dirty="0">
                <a:latin typeface="HG丸ｺﾞｼｯｸM-PRO" panose="020F0600000000000000" pitchFamily="50" charset="-128"/>
                <a:ea typeface="HG丸ｺﾞｼｯｸM-PRO" panose="020F0600000000000000" pitchFamily="50" charset="-128"/>
              </a:rPr>
              <a:t>QR</a:t>
            </a:r>
            <a:r>
              <a:rPr kumimoji="1" lang="ja-JP" altLang="en-US" sz="800" dirty="0">
                <a:latin typeface="HG丸ｺﾞｼｯｸM-PRO" panose="020F0600000000000000" pitchFamily="50" charset="-128"/>
                <a:ea typeface="HG丸ｺﾞｼｯｸM-PRO" panose="020F0600000000000000" pitchFamily="50" charset="-128"/>
              </a:rPr>
              <a:t>コード</a:t>
            </a:r>
          </a:p>
        </p:txBody>
      </p:sp>
      <p:pic>
        <p:nvPicPr>
          <p:cNvPr id="1029" name="Picture 5" descr="\\ocsbaf0008\2022\Projects2022\62\H62204570 Ｐ）局マイタイムライン\WORK\15 各種検討資料\05_マイタイムライン作業\2019年9月26日作業_辻井\8464817_鬼怒川-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66494" y="4259280"/>
            <a:ext cx="1605711" cy="2312657"/>
          </a:xfrm>
          <a:prstGeom prst="rect">
            <a:avLst/>
          </a:prstGeom>
          <a:noFill/>
          <a:extLst>
            <a:ext uri="{909E8E84-426E-40DD-AFC4-6F175D3DCCD1}">
              <a14:hiddenFill xmlns:a14="http://schemas.microsoft.com/office/drawing/2010/main">
                <a:solidFill>
                  <a:srgbClr val="FFFFFF"/>
                </a:solidFill>
              </a14:hiddenFill>
            </a:ext>
          </a:extLst>
        </p:spPr>
      </p:pic>
      <p:sp>
        <p:nvSpPr>
          <p:cNvPr id="12" name="正方形/長方形 11"/>
          <p:cNvSpPr/>
          <p:nvPr/>
        </p:nvSpPr>
        <p:spPr>
          <a:xfrm>
            <a:off x="872493" y="1863217"/>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880972" y="2175084"/>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880972" y="2469921"/>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880972" y="2776069"/>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880972" y="3082417"/>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880972" y="3383876"/>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880972" y="3696817"/>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4143416" y="1863217"/>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p:nvSpPr>
        <p:spPr>
          <a:xfrm>
            <a:off x="2174243" y="2469921"/>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p:cNvSpPr/>
          <p:nvPr/>
        </p:nvSpPr>
        <p:spPr>
          <a:xfrm>
            <a:off x="3314118" y="2469921"/>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p:cNvSpPr/>
          <p:nvPr/>
        </p:nvSpPr>
        <p:spPr>
          <a:xfrm>
            <a:off x="4291623" y="2469921"/>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p:cNvSpPr/>
          <p:nvPr/>
        </p:nvSpPr>
        <p:spPr>
          <a:xfrm>
            <a:off x="2172636" y="3696817"/>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p:cNvSpPr/>
          <p:nvPr/>
        </p:nvSpPr>
        <p:spPr>
          <a:xfrm>
            <a:off x="4068659" y="3696817"/>
            <a:ext cx="180000" cy="1800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p:cNvSpPr txBox="1"/>
          <p:nvPr/>
        </p:nvSpPr>
        <p:spPr>
          <a:xfrm>
            <a:off x="4676878" y="6515071"/>
            <a:ext cx="2008307" cy="230832"/>
          </a:xfrm>
          <a:prstGeom prst="rect">
            <a:avLst/>
          </a:prstGeom>
          <a:noFill/>
        </p:spPr>
        <p:txBody>
          <a:bodyPr wrap="square" rtlCol="0">
            <a:spAutoFit/>
          </a:bodyPr>
          <a:lstStyle/>
          <a:p>
            <a:pPr algn="r"/>
            <a:r>
              <a:rPr kumimoji="1" lang="en-US" altLang="ja-JP" sz="900" dirty="0">
                <a:latin typeface="HG丸ｺﾞｼｯｸM-PRO" panose="020F0600000000000000" pitchFamily="50" charset="-128"/>
                <a:ea typeface="HG丸ｺﾞｼｯｸM-PRO" panose="020F0600000000000000" pitchFamily="50" charset="-128"/>
              </a:rPr>
              <a:t>【</a:t>
            </a:r>
            <a:r>
              <a:rPr kumimoji="1" lang="ja-JP" altLang="en-US" sz="900" dirty="0">
                <a:latin typeface="HG丸ｺﾞｼｯｸM-PRO" panose="020F0600000000000000" pitchFamily="50" charset="-128"/>
                <a:ea typeface="HG丸ｺﾞｼｯｸM-PRO" panose="020F0600000000000000" pitchFamily="50" charset="-128"/>
              </a:rPr>
              <a:t>例</a:t>
            </a:r>
            <a:r>
              <a:rPr kumimoji="1" lang="en-US" altLang="ja-JP" sz="900" dirty="0">
                <a:latin typeface="HG丸ｺﾞｼｯｸM-PRO" panose="020F0600000000000000" pitchFamily="50" charset="-128"/>
                <a:ea typeface="HG丸ｺﾞｼｯｸM-PRO" panose="020F0600000000000000" pitchFamily="50" charset="-128"/>
              </a:rPr>
              <a:t>】</a:t>
            </a:r>
            <a:r>
              <a:rPr kumimoji="1" lang="ja-JP" altLang="en-US" sz="900" dirty="0">
                <a:latin typeface="HG丸ｺﾞｼｯｸM-PRO" panose="020F0600000000000000" pitchFamily="50" charset="-128"/>
                <a:ea typeface="HG丸ｺﾞｼｯｸM-PRO" panose="020F0600000000000000" pitchFamily="50" charset="-128"/>
              </a:rPr>
              <a:t>常総市洪水ハザードマップ</a:t>
            </a:r>
          </a:p>
        </p:txBody>
      </p:sp>
    </p:spTree>
    <p:extLst>
      <p:ext uri="{BB962C8B-B14F-4D97-AF65-F5344CB8AC3E}">
        <p14:creationId xmlns:p14="http://schemas.microsoft.com/office/powerpoint/2010/main" val="1058342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660544" y="1060809"/>
            <a:ext cx="5999336" cy="8559180"/>
          </a:xfrm>
          <a:prstGeom prst="rect">
            <a:avLst/>
          </a:prstGeom>
          <a:solidFill>
            <a:srgbClr val="D7F7FF">
              <a:alpha val="65098"/>
            </a:srgb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川の水位を自分で調べてみよう！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970973" y="1647851"/>
            <a:ext cx="5688908" cy="326051"/>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a:t>
            </a:r>
          </a:p>
        </p:txBody>
      </p:sp>
      <p:sp>
        <p:nvSpPr>
          <p:cNvPr id="25" name="テキスト ボックス 24"/>
          <p:cNvSpPr txBox="1"/>
          <p:nvPr/>
        </p:nvSpPr>
        <p:spPr>
          <a:xfrm>
            <a:off x="1536725" y="5475564"/>
            <a:ext cx="5091122" cy="4524315"/>
          </a:xfrm>
          <a:prstGeom prst="rect">
            <a:avLst/>
          </a:prstGeom>
          <a:noFill/>
        </p:spPr>
        <p:txBody>
          <a:bodyPr wrap="square" rtlCol="0">
            <a:spAutoFit/>
          </a:bodyPr>
          <a:lstStyle/>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上流域で大雨特別警報が発令されるなど、川の上流で降った雨が下流まで流れてきて、川の水位が段々高くなると、</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氾濫注意水位</a:t>
            </a:r>
            <a:r>
              <a:rPr kumimoji="1" lang="ja-JP" altLang="en-US" sz="1200" dirty="0">
                <a:latin typeface="HG丸ｺﾞｼｯｸM-PRO" panose="020F0600000000000000" pitchFamily="50" charset="-128"/>
                <a:ea typeface="HG丸ｺﾞｼｯｸM-PRO" panose="020F0600000000000000" pitchFamily="50" charset="-128"/>
              </a:rPr>
              <a:t>に到達します。</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氾濫注意水位に到達すると、河川事務所から洪水予報（氾濫注意情報）が発表されますので、確認しておきましょう。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b="1"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solidFill>
                <a:srgbClr val="FF0000"/>
              </a:solidFill>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氾濫注意水位を超えても、川の水位が上がり続けると、</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避難判断水位</a:t>
            </a:r>
            <a:r>
              <a:rPr kumimoji="1" lang="ja-JP" altLang="en-US" sz="1200" dirty="0">
                <a:latin typeface="HG丸ｺﾞｼｯｸM-PRO" panose="020F0600000000000000" pitchFamily="50" charset="-128"/>
                <a:ea typeface="HG丸ｺﾞｼｯｸM-PRO" panose="020F0600000000000000" pitchFamily="50" charset="-128"/>
              </a:rPr>
              <a:t>に到達します。</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避難判断水位に到達すると、河川事務所から、洪水予報（氾濫警戒情報）が発表されますので、確認しておきましょう。</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a:p>
            <a:pPr algn="just">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その後も川の水位が高くなり続けると、</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氾濫危険水位</a:t>
            </a:r>
            <a:r>
              <a:rPr kumimoji="1" lang="ja-JP" altLang="en-US" sz="1200" dirty="0">
                <a:latin typeface="HG丸ｺﾞｼｯｸM-PRO" panose="020F0600000000000000" pitchFamily="50" charset="-128"/>
                <a:ea typeface="HG丸ｺﾞｼｯｸM-PRO" panose="020F0600000000000000" pitchFamily="50" charset="-128"/>
              </a:rPr>
              <a:t>に到達します。</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氾濫危険水位に到達すると、河川事務所から、洪水予報（氾濫危険情報）が発表されますので、いつ氾濫してもおかしくない状態を示しています。</a:t>
            </a:r>
            <a:endPar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endParaRPr>
          </a:p>
          <a:p>
            <a:pPr algn="just">
              <a:lnSpc>
                <a:spcPct val="150000"/>
              </a:lnSpc>
            </a:pPr>
            <a:endParaRPr kumimoji="1" lang="en-US" altLang="ja-JP" sz="1200" dirty="0">
              <a:latin typeface="HG丸ｺﾞｼｯｸM-PRO" panose="020F0600000000000000" pitchFamily="50" charset="-128"/>
              <a:ea typeface="HG丸ｺﾞｼｯｸM-PRO" panose="020F0600000000000000" pitchFamily="50" charset="-128"/>
            </a:endParaRPr>
          </a:p>
        </p:txBody>
      </p:sp>
      <p:sp>
        <p:nvSpPr>
          <p:cNvPr id="28" name="下矢印 27"/>
          <p:cNvSpPr/>
          <p:nvPr/>
        </p:nvSpPr>
        <p:spPr>
          <a:xfrm>
            <a:off x="966497" y="2545490"/>
            <a:ext cx="633792" cy="2536292"/>
          </a:xfrm>
          <a:prstGeom prst="down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9" name="表 28"/>
          <p:cNvGraphicFramePr>
            <a:graphicFrameLocks noGrp="1"/>
          </p:cNvGraphicFramePr>
          <p:nvPr>
            <p:extLst>
              <p:ext uri="{D42A27DB-BD31-4B8C-83A1-F6EECF244321}">
                <p14:modId xmlns:p14="http://schemas.microsoft.com/office/powerpoint/2010/main" val="2857858691"/>
              </p:ext>
            </p:extLst>
          </p:nvPr>
        </p:nvGraphicFramePr>
        <p:xfrm>
          <a:off x="1652923" y="2176604"/>
          <a:ext cx="4806950" cy="2932271"/>
        </p:xfrm>
        <a:graphic>
          <a:graphicData uri="http://schemas.openxmlformats.org/drawingml/2006/table">
            <a:tbl>
              <a:tblPr firstRow="1" bandRow="1">
                <a:tableStyleId>{5C22544A-7EE6-4342-B048-85BDC9FD1C3A}</a:tableStyleId>
              </a:tblPr>
              <a:tblGrid>
                <a:gridCol w="1716578">
                  <a:extLst>
                    <a:ext uri="{9D8B030D-6E8A-4147-A177-3AD203B41FA5}">
                      <a16:colId xmlns:a16="http://schemas.microsoft.com/office/drawing/2014/main" xmlns="" val="20000"/>
                    </a:ext>
                  </a:extLst>
                </a:gridCol>
                <a:gridCol w="3090372">
                  <a:extLst>
                    <a:ext uri="{9D8B030D-6E8A-4147-A177-3AD203B41FA5}">
                      <a16:colId xmlns:a16="http://schemas.microsoft.com/office/drawing/2014/main" xmlns="" val="20001"/>
                    </a:ext>
                  </a:extLst>
                </a:gridCol>
              </a:tblGrid>
              <a:tr h="368300">
                <a:tc>
                  <a:txBody>
                    <a:bodyPr/>
                    <a:lstStyle/>
                    <a:p>
                      <a:pPr algn="ctr"/>
                      <a:r>
                        <a:rPr kumimoji="1" lang="ja-JP" altLang="en-US" sz="1100" b="0" kern="1200" dirty="0">
                          <a:solidFill>
                            <a:schemeClr val="dk1"/>
                          </a:solidFill>
                          <a:latin typeface="+mn-lt"/>
                          <a:ea typeface="+mn-ea"/>
                          <a:cs typeface="+mn-cs"/>
                        </a:rPr>
                        <a:t>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r>
                        <a:rPr kumimoji="1" lang="ja-JP" altLang="en-US" sz="1100" b="0" kern="1200" dirty="0">
                          <a:solidFill>
                            <a:schemeClr val="dk1"/>
                          </a:solidFill>
                          <a:latin typeface="+mn-lt"/>
                          <a:ea typeface="+mn-ea"/>
                          <a:cs typeface="+mn-cs"/>
                        </a:rPr>
                        <a:t>気をつけるポイント</a:t>
                      </a:r>
                      <a:endParaRPr kumimoji="1" lang="en-US" altLang="ja-JP" sz="1100" b="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xmlns="" val="10000"/>
                  </a:ext>
                </a:extLst>
              </a:tr>
              <a:tr h="520178">
                <a:tc rowSpan="2">
                  <a:txBody>
                    <a:bodyPr/>
                    <a:lstStyle/>
                    <a:p>
                      <a:pPr algn="l"/>
                      <a:r>
                        <a:rPr kumimoji="1" lang="ja-JP" altLang="en-US" sz="1100" b="1" kern="1200" dirty="0">
                          <a:solidFill>
                            <a:schemeClr val="dk1"/>
                          </a:solidFill>
                          <a:latin typeface="+mn-lt"/>
                          <a:ea typeface="+mn-ea"/>
                          <a:cs typeface="+mn-cs"/>
                        </a:rPr>
                        <a:t>①天気に関する情報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b="0" kern="1200" dirty="0">
                          <a:solidFill>
                            <a:schemeClr val="dk1"/>
                          </a:solidFill>
                          <a:latin typeface="+mn-lt"/>
                          <a:ea typeface="+mn-ea"/>
                          <a:cs typeface="+mn-cs"/>
                        </a:rPr>
                        <a:t>・台風の大きさ     ・台風の強さ</a:t>
                      </a:r>
                      <a:endParaRPr kumimoji="1" lang="en-US" altLang="ja-JP" sz="1100" b="0" kern="1200" dirty="0">
                        <a:solidFill>
                          <a:schemeClr val="dk1"/>
                        </a:solidFill>
                        <a:latin typeface="+mn-lt"/>
                        <a:ea typeface="+mn-ea"/>
                        <a:cs typeface="+mn-cs"/>
                      </a:endParaRPr>
                    </a:p>
                    <a:p>
                      <a:pPr algn="l"/>
                      <a:r>
                        <a:rPr kumimoji="1" lang="ja-JP" altLang="en-US" sz="1100" b="0" kern="1200" dirty="0">
                          <a:solidFill>
                            <a:schemeClr val="dk1"/>
                          </a:solidFill>
                          <a:latin typeface="+mn-lt"/>
                          <a:ea typeface="+mn-ea"/>
                          <a:cs typeface="+mn-cs"/>
                        </a:rPr>
                        <a:t>・台風の進路</a:t>
                      </a:r>
                      <a:endParaRPr kumimoji="1" lang="en-US" altLang="ja-JP" sz="1100" b="0" kern="12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595993">
                <a:tc vMerge="1">
                  <a:txBody>
                    <a:bodyPr/>
                    <a:lstStyle/>
                    <a:p>
                      <a:pPr algn="l"/>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100" dirty="0"/>
                        <a:t>・雨量</a:t>
                      </a:r>
                      <a:endParaRPr kumimoji="1" lang="en-US" altLang="ja-JP" sz="1100" dirty="0"/>
                    </a:p>
                    <a:p>
                      <a:pPr algn="l"/>
                      <a:r>
                        <a:rPr kumimoji="1" lang="ja-JP" altLang="en-US" sz="1100" dirty="0"/>
                        <a:t>・雨の降っている地域（川の上流）</a:t>
                      </a:r>
                      <a:endParaRPr kumimoji="1" lang="en-US" altLang="ja-JP" sz="1100" dirty="0"/>
                    </a:p>
                    <a:p>
                      <a:pPr algn="l"/>
                      <a:r>
                        <a:rPr kumimoji="1" lang="ja-JP" altLang="en-US" sz="1100" dirty="0"/>
                        <a:t>・今後の見通し</a:t>
                      </a:r>
                      <a:endParaRPr kumimoji="1" lang="en-US" altLang="ja-JP" sz="1100"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33818">
                <a:tc>
                  <a:txBody>
                    <a:bodyPr/>
                    <a:lstStyle/>
                    <a:p>
                      <a:pPr algn="l"/>
                      <a:r>
                        <a:rPr kumimoji="1" lang="ja-JP" altLang="en-US" sz="1100" b="1" dirty="0"/>
                        <a:t>②川に関する情報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dirty="0"/>
                        <a:t>・近くの川の水位</a:t>
                      </a:r>
                      <a:endParaRPr kumimoji="1" lang="en-US" altLang="ja-JP" sz="1100" dirty="0"/>
                    </a:p>
                    <a:p>
                      <a:pPr algn="l"/>
                      <a:r>
                        <a:rPr kumimoji="1" lang="ja-JP" altLang="en-US" sz="1100" dirty="0"/>
                        <a:t>・上流の川の水位（今後の見通し）</a:t>
                      </a:r>
                      <a:endParaRPr kumimoji="1" lang="en-US" altLang="ja-JP" sz="1100" dirty="0"/>
                    </a:p>
                    <a:p>
                      <a:pPr algn="l"/>
                      <a:r>
                        <a:rPr kumimoji="1" lang="ja-JP" altLang="en-US" sz="1100" dirty="0"/>
                        <a:t>・氾濫の発生</a:t>
                      </a:r>
                      <a:endParaRPr kumimoji="1" lang="en-US" altLang="ja-JP" sz="1100"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88065">
                <a:tc rowSpan="2">
                  <a:txBody>
                    <a:bodyPr/>
                    <a:lstStyle/>
                    <a:p>
                      <a:pPr algn="l"/>
                      <a:r>
                        <a:rPr kumimoji="1" lang="ja-JP" altLang="en-US" sz="1100" b="1" dirty="0"/>
                        <a:t>③避難に関する情報</a:t>
                      </a:r>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kumimoji="1" lang="ja-JP" altLang="en-US" sz="1100" dirty="0"/>
                        <a:t>・避難準備・高齢者等避難開始、避難勧告、  </a:t>
                      </a:r>
                      <a:endParaRPr kumimoji="1" lang="en-US" altLang="ja-JP" sz="1100" dirty="0"/>
                    </a:p>
                    <a:p>
                      <a:pPr algn="l"/>
                      <a:r>
                        <a:rPr kumimoji="1" lang="en-US" altLang="ja-JP" sz="1100" dirty="0"/>
                        <a:t>  </a:t>
                      </a:r>
                      <a:r>
                        <a:rPr kumimoji="1" lang="ja-JP" altLang="en-US" sz="1100" dirty="0"/>
                        <a:t>避難指示（緊急）</a:t>
                      </a:r>
                      <a:endParaRPr kumimoji="1" lang="en-US" altLang="ja-JP" sz="1100" dirty="0"/>
                    </a:p>
                    <a:p>
                      <a:pPr algn="l"/>
                      <a:r>
                        <a:rPr kumimoji="1" lang="ja-JP" altLang="en-US" sz="1100" dirty="0"/>
                        <a:t>・指定避難所等の開設情報</a:t>
                      </a:r>
                      <a:endParaRPr kumimoji="1" lang="en-US" altLang="ja-JP"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0004"/>
                  </a:ext>
                </a:extLst>
              </a:tr>
              <a:tr h="259080">
                <a:tc vMerge="1">
                  <a:txBody>
                    <a:bodyPr/>
                    <a:lstStyle/>
                    <a:p>
                      <a:pPr algn="l"/>
                      <a:endParaRPr kumimoji="1" lang="ja-JP" altLang="en-US" sz="1100" b="1" dirty="0"/>
                    </a:p>
                  </a:txBody>
                  <a:tcPr marR="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EB7"/>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kumimoji="1" lang="ja-JP" altLang="en-US" sz="1100" dirty="0"/>
                        <a:t>・交通の状況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30" name="テキスト ボックス 29"/>
          <p:cNvSpPr txBox="1"/>
          <p:nvPr/>
        </p:nvSpPr>
        <p:spPr>
          <a:xfrm>
            <a:off x="855651" y="2539824"/>
            <a:ext cx="855484" cy="553998"/>
          </a:xfrm>
          <a:prstGeom prst="rect">
            <a:avLst/>
          </a:prstGeom>
          <a:noFill/>
        </p:spPr>
        <p:txBody>
          <a:bodyPr wrap="square" rtlCol="0">
            <a:spAutoFit/>
          </a:bodyPr>
          <a:lstStyle/>
          <a:p>
            <a:pPr algn="ctr"/>
            <a:r>
              <a:rPr kumimoji="1" lang="ja-JP" altLang="en-US" sz="1500" b="1" dirty="0"/>
              <a:t>台風</a:t>
            </a:r>
            <a:endParaRPr kumimoji="1" lang="en-US" altLang="ja-JP" sz="1500" b="1" dirty="0"/>
          </a:p>
          <a:p>
            <a:pPr algn="ctr"/>
            <a:r>
              <a:rPr kumimoji="1" lang="ja-JP" altLang="en-US" sz="1500" b="1" dirty="0"/>
              <a:t>発生</a:t>
            </a:r>
          </a:p>
        </p:txBody>
      </p:sp>
      <p:sp>
        <p:nvSpPr>
          <p:cNvPr id="31" name="テキスト ボックス 30"/>
          <p:cNvSpPr txBox="1"/>
          <p:nvPr/>
        </p:nvSpPr>
        <p:spPr>
          <a:xfrm>
            <a:off x="855651" y="4571824"/>
            <a:ext cx="855484" cy="323165"/>
          </a:xfrm>
          <a:prstGeom prst="rect">
            <a:avLst/>
          </a:prstGeom>
          <a:noFill/>
        </p:spPr>
        <p:txBody>
          <a:bodyPr wrap="square" rtlCol="0">
            <a:spAutoFit/>
          </a:bodyPr>
          <a:lstStyle/>
          <a:p>
            <a:pPr algn="ctr"/>
            <a:r>
              <a:rPr kumimoji="1" lang="ja-JP" altLang="en-US" sz="1500" b="1" dirty="0"/>
              <a:t>緊急時</a:t>
            </a:r>
          </a:p>
        </p:txBody>
      </p:sp>
      <p:sp>
        <p:nvSpPr>
          <p:cNvPr id="32" name="テキスト ボックス 31"/>
          <p:cNvSpPr txBox="1"/>
          <p:nvPr/>
        </p:nvSpPr>
        <p:spPr>
          <a:xfrm>
            <a:off x="840852" y="3130784"/>
            <a:ext cx="855484" cy="1292662"/>
          </a:xfrm>
          <a:prstGeom prst="rect">
            <a:avLst/>
          </a:prstGeom>
          <a:noFill/>
        </p:spPr>
        <p:txBody>
          <a:bodyPr wrap="square" rtlCol="0">
            <a:spAutoFit/>
          </a:bodyPr>
          <a:lstStyle/>
          <a:p>
            <a:pPr algn="ctr"/>
            <a:r>
              <a:rPr kumimoji="1" lang="ja-JP" altLang="en-US" sz="1300" b="1" dirty="0"/>
              <a:t>川</a:t>
            </a:r>
            <a:endParaRPr kumimoji="1" lang="en-US" altLang="ja-JP" sz="1300" b="1" dirty="0"/>
          </a:p>
          <a:p>
            <a:pPr algn="ctr"/>
            <a:r>
              <a:rPr kumimoji="1" lang="ja-JP" altLang="en-US" sz="1300" b="1" dirty="0"/>
              <a:t>の</a:t>
            </a:r>
            <a:endParaRPr kumimoji="1" lang="en-US" altLang="ja-JP" sz="1300" b="1" dirty="0"/>
          </a:p>
          <a:p>
            <a:pPr algn="ctr"/>
            <a:r>
              <a:rPr kumimoji="1" lang="ja-JP" altLang="en-US" sz="1300" b="1" dirty="0"/>
              <a:t>水</a:t>
            </a:r>
            <a:endParaRPr kumimoji="1" lang="en-US" altLang="ja-JP" sz="1300" b="1" dirty="0"/>
          </a:p>
          <a:p>
            <a:pPr algn="ctr"/>
            <a:r>
              <a:rPr kumimoji="1" lang="ja-JP" altLang="en-US" sz="1300" b="1" dirty="0"/>
              <a:t>位</a:t>
            </a:r>
            <a:endParaRPr kumimoji="1" lang="en-US" altLang="ja-JP" sz="1300" b="1" dirty="0"/>
          </a:p>
          <a:p>
            <a:pPr algn="ctr"/>
            <a:r>
              <a:rPr kumimoji="1" lang="ja-JP" altLang="en-US" sz="1300" b="1" dirty="0"/>
              <a:t>上</a:t>
            </a:r>
            <a:endParaRPr kumimoji="1" lang="en-US" altLang="ja-JP" sz="1300" b="1" dirty="0"/>
          </a:p>
          <a:p>
            <a:pPr algn="ctr"/>
            <a:r>
              <a:rPr kumimoji="1" lang="ja-JP" altLang="en-US" sz="1300" b="1" dirty="0"/>
              <a:t>昇</a:t>
            </a:r>
          </a:p>
        </p:txBody>
      </p:sp>
      <p:sp>
        <p:nvSpPr>
          <p:cNvPr id="39" name="テキスト ボックス 38"/>
          <p:cNvSpPr txBox="1"/>
          <p:nvPr/>
        </p:nvSpPr>
        <p:spPr>
          <a:xfrm>
            <a:off x="808819" y="1108766"/>
            <a:ext cx="5698767"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避難行動を判断する時の有効な情報</a:t>
            </a:r>
          </a:p>
        </p:txBody>
      </p:sp>
      <p:sp>
        <p:nvSpPr>
          <p:cNvPr id="40" name="テキスト ボックス 39"/>
          <p:cNvSpPr txBox="1"/>
          <p:nvPr/>
        </p:nvSpPr>
        <p:spPr>
          <a:xfrm>
            <a:off x="808819" y="1481070"/>
            <a:ext cx="5819028" cy="646331"/>
          </a:xfrm>
          <a:prstGeom prst="rect">
            <a:avLst/>
          </a:prstGeom>
          <a:noFill/>
        </p:spPr>
        <p:txBody>
          <a:bodyPr wrap="square" rtlCol="0">
            <a:spAutoFit/>
          </a:bodyPr>
          <a:lstStyle/>
          <a:p>
            <a:pPr algn="just"/>
            <a:r>
              <a:rPr kumimoji="1" lang="ja-JP" altLang="en-US" sz="1200" dirty="0">
                <a:latin typeface="HG丸ｺﾞｼｯｸM-PRO" panose="020F0600000000000000" pitchFamily="50" charset="-128"/>
                <a:ea typeface="HG丸ｺﾞｼｯｸM-PRO" panose="020F0600000000000000" pitchFamily="50" charset="-128"/>
              </a:rPr>
              <a:t>　洪水時に得られる情報は、天気（台風、雨）、川、避難と様々です。これらは、時々刻々と変化します。洪水時は、最新の情報を集めて的確に判断しましょう。また、川の防災情報で、近くの水位観測所を調べましょう。　</a:t>
            </a:r>
            <a:endParaRPr kumimoji="1" lang="en-US" altLang="ja-JP" sz="1200" dirty="0">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1658758" y="3687260"/>
            <a:ext cx="4811250" cy="548384"/>
          </a:xfrm>
          <a:prstGeom prst="rect">
            <a:avLst/>
          </a:prstGeom>
          <a:noFill/>
          <a:ln w="57150">
            <a:solidFill>
              <a:srgbClr val="FF4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808819" y="5166079"/>
            <a:ext cx="5698767"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②川に関する情報</a:t>
            </a:r>
          </a:p>
        </p:txBody>
      </p:sp>
      <p:sp>
        <p:nvSpPr>
          <p:cNvPr id="10" name="下矢印 9"/>
          <p:cNvSpPr/>
          <p:nvPr/>
        </p:nvSpPr>
        <p:spPr>
          <a:xfrm>
            <a:off x="3758436" y="6712733"/>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下矢印 43"/>
          <p:cNvSpPr/>
          <p:nvPr/>
        </p:nvSpPr>
        <p:spPr>
          <a:xfrm>
            <a:off x="3758436" y="8104864"/>
            <a:ext cx="6477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下矢印 44"/>
          <p:cNvSpPr/>
          <p:nvPr/>
        </p:nvSpPr>
        <p:spPr>
          <a:xfrm>
            <a:off x="965599" y="5810872"/>
            <a:ext cx="316896" cy="3374708"/>
          </a:xfrm>
          <a:prstGeom prst="downArrow">
            <a:avLst/>
          </a:prstGeom>
          <a:gradFill>
            <a:gsLst>
              <a:gs pos="0">
                <a:srgbClr val="953735"/>
              </a:gs>
              <a:gs pos="50000">
                <a:srgbClr val="D99694"/>
              </a:gs>
              <a:gs pos="100000">
                <a:srgbClr val="F2DCDB"/>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a:p>
        </p:txBody>
      </p:sp>
      <p:sp>
        <p:nvSpPr>
          <p:cNvPr id="11" name="テキスト ボックス 10"/>
          <p:cNvSpPr txBox="1"/>
          <p:nvPr/>
        </p:nvSpPr>
        <p:spPr>
          <a:xfrm>
            <a:off x="567675" y="5780948"/>
            <a:ext cx="1149911" cy="369332"/>
          </a:xfrm>
          <a:prstGeom prst="rect">
            <a:avLst/>
          </a:prstGeom>
          <a:noFill/>
        </p:spPr>
        <p:txBody>
          <a:bodyPr wrap="square" rtlCol="0">
            <a:spAutoFit/>
          </a:bodyPr>
          <a:lstStyle/>
          <a:p>
            <a:pPr algn="ctr"/>
            <a:r>
              <a:rPr kumimoji="1" lang="ja-JP" altLang="en-US" b="1" dirty="0"/>
              <a:t>半日前</a:t>
            </a:r>
          </a:p>
        </p:txBody>
      </p:sp>
      <p:sp>
        <p:nvSpPr>
          <p:cNvPr id="47" name="テキスト ボックス 46"/>
          <p:cNvSpPr txBox="1"/>
          <p:nvPr/>
        </p:nvSpPr>
        <p:spPr>
          <a:xfrm>
            <a:off x="567675" y="7390200"/>
            <a:ext cx="1149911" cy="369332"/>
          </a:xfrm>
          <a:prstGeom prst="rect">
            <a:avLst/>
          </a:prstGeom>
          <a:noFill/>
        </p:spPr>
        <p:txBody>
          <a:bodyPr wrap="square" rtlCol="0">
            <a:spAutoFit/>
          </a:bodyPr>
          <a:lstStyle/>
          <a:p>
            <a:pPr algn="ctr"/>
            <a:r>
              <a:rPr kumimoji="1" lang="ja-JP" altLang="en-US" b="1" dirty="0"/>
              <a:t>５時間前</a:t>
            </a:r>
          </a:p>
        </p:txBody>
      </p:sp>
      <p:sp>
        <p:nvSpPr>
          <p:cNvPr id="49" name="テキスト ボックス 48"/>
          <p:cNvSpPr txBox="1"/>
          <p:nvPr/>
        </p:nvSpPr>
        <p:spPr>
          <a:xfrm>
            <a:off x="567675" y="8816248"/>
            <a:ext cx="1149911" cy="369332"/>
          </a:xfrm>
          <a:prstGeom prst="rect">
            <a:avLst/>
          </a:prstGeom>
          <a:noFill/>
        </p:spPr>
        <p:txBody>
          <a:bodyPr wrap="square" rtlCol="0">
            <a:spAutoFit/>
          </a:bodyPr>
          <a:lstStyle/>
          <a:p>
            <a:pPr algn="ctr"/>
            <a:r>
              <a:rPr kumimoji="1" lang="ja-JP" altLang="en-US" b="1" dirty="0"/>
              <a:t>３時間前</a:t>
            </a:r>
          </a:p>
        </p:txBody>
      </p:sp>
      <p:sp>
        <p:nvSpPr>
          <p:cNvPr id="22" name="テキスト ボックス 21"/>
          <p:cNvSpPr txBox="1"/>
          <p:nvPr/>
        </p:nvSpPr>
        <p:spPr>
          <a:xfrm>
            <a:off x="0" y="9543245"/>
            <a:ext cx="6858000" cy="369332"/>
          </a:xfrm>
          <a:prstGeom prst="rect">
            <a:avLst/>
          </a:prstGeom>
          <a:noFill/>
        </p:spPr>
        <p:txBody>
          <a:bodyPr wrap="square" rtlCol="0">
            <a:spAutoFit/>
          </a:bodyPr>
          <a:lstStyle/>
          <a:p>
            <a:pPr algn="ctr"/>
            <a:r>
              <a:rPr kumimoji="1" lang="en-US" altLang="ja-JP" dirty="0"/>
              <a:t>-6-</a:t>
            </a:r>
            <a:endParaRPr kumimoji="1" lang="ja-JP" altLang="en-US" dirty="0"/>
          </a:p>
        </p:txBody>
      </p:sp>
    </p:spTree>
    <p:extLst>
      <p:ext uri="{BB962C8B-B14F-4D97-AF65-F5344CB8AC3E}">
        <p14:creationId xmlns:p14="http://schemas.microsoft.com/office/powerpoint/2010/main" val="3814807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660544" y="1060809"/>
            <a:ext cx="5999336" cy="8403231"/>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660544" y="600063"/>
            <a:ext cx="5999336" cy="369332"/>
          </a:xfrm>
          <a:prstGeom prst="rect">
            <a:avLst/>
          </a:prstGeom>
          <a:solidFill>
            <a:schemeClr val="accent5"/>
          </a:solidFill>
        </p:spPr>
        <p:txBody>
          <a:bodyPr wrap="square" rtlCol="0">
            <a:spAutoFit/>
          </a:bodyPr>
          <a:lstStyle/>
          <a:p>
            <a:r>
              <a:rPr kumimoji="1" lang="ja-JP" altLang="en-US" dirty="0">
                <a:solidFill>
                  <a:schemeClr val="bg1"/>
                </a:solidFill>
                <a:latin typeface="HG丸ｺﾞｼｯｸM-PRO" panose="020F0600000000000000" pitchFamily="50" charset="-128"/>
                <a:ea typeface="HG丸ｺﾞｼｯｸM-PRO" panose="020F0600000000000000" pitchFamily="50" charset="-128"/>
              </a:rPr>
              <a:t>　　川の水位を自分で調べてみよう！　</a:t>
            </a:r>
          </a:p>
        </p:txBody>
      </p:sp>
      <p:pic>
        <p:nvPicPr>
          <p:cNvPr id="3" name="Picture 2" descr="C:\Users\kazufumi\AppData\Local\Microsoft\Windows\Temporary Internet Files\Content.IE5\AM91D473\lgi01a20131223020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5452" y="652446"/>
            <a:ext cx="311041" cy="264567"/>
          </a:xfrm>
          <a:prstGeom prst="rect">
            <a:avLst/>
          </a:prstGeom>
          <a:solidFill>
            <a:schemeClr val="accent5"/>
          </a:solidFill>
        </p:spPr>
      </p:pic>
      <p:sp>
        <p:nvSpPr>
          <p:cNvPr id="4" name="テキスト ボックス 3"/>
          <p:cNvSpPr txBox="1"/>
          <p:nvPr/>
        </p:nvSpPr>
        <p:spPr>
          <a:xfrm>
            <a:off x="3212757" y="1073895"/>
            <a:ext cx="3422410" cy="3139321"/>
          </a:xfrm>
          <a:prstGeom prst="rect">
            <a:avLst/>
          </a:prstGeom>
          <a:noFill/>
        </p:spPr>
        <p:txBody>
          <a:bodyPr wrap="square" rtlCol="0">
            <a:spAutoFit/>
          </a:bodyPr>
          <a:lstStyle/>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パソコン、スマートフォン・携帯電話で、</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川の防災情報ホームページ、国土交通省河川</a:t>
            </a:r>
            <a:r>
              <a:rPr kumimoji="1" lang="ja-JP" altLang="en-US" sz="1200" dirty="0" smtClean="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事務所、各都県</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の災害・ポータルサイト</a:t>
            </a:r>
            <a:r>
              <a:rPr kumimoji="1" lang="ja-JP" altLang="en-US" sz="1200" dirty="0">
                <a:latin typeface="HG丸ｺﾞｼｯｸM-PRO" panose="020F0600000000000000" pitchFamily="50" charset="-128"/>
                <a:ea typeface="HG丸ｺﾞｼｯｸM-PRO" panose="020F0600000000000000" pitchFamily="50" charset="-128"/>
              </a:rPr>
              <a:t>にアクセスすると、水位観測所のリアルタイム情報、河川の洪水予報を確認できます。</a:t>
            </a:r>
            <a:r>
              <a:rPr kumimoji="1" lang="en-US" altLang="ja-JP"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NHK</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総合テレビのデータ放送</a:t>
            </a:r>
            <a:r>
              <a:rPr kumimoji="1" lang="ja-JP" altLang="en-US" sz="1200" dirty="0">
                <a:latin typeface="HG丸ｺﾞｼｯｸM-PRO" panose="020F0600000000000000" pitchFamily="50" charset="-128"/>
                <a:ea typeface="HG丸ｺﾞｼｯｸM-PRO" panose="020F0600000000000000" pitchFamily="50" charset="-128"/>
              </a:rPr>
              <a:t>でも、水位観測所のリアルタイム情報を確認できます。</a:t>
            </a:r>
            <a:endParaRPr kumimoji="1" lang="en-US" altLang="ja-JP" sz="1200" dirty="0">
              <a:latin typeface="HG丸ｺﾞｼｯｸM-PRO" panose="020F0600000000000000" pitchFamily="50" charset="-128"/>
              <a:ea typeface="HG丸ｺﾞｼｯｸM-PRO" panose="020F0600000000000000" pitchFamily="50" charset="-128"/>
            </a:endParaRPr>
          </a:p>
          <a:p>
            <a:pPr>
              <a:lnSpc>
                <a:spcPct val="150000"/>
              </a:lnSpc>
            </a:pPr>
            <a:r>
              <a:rPr kumimoji="1" lang="ja-JP" altLang="en-US" sz="1200" dirty="0">
                <a:latin typeface="HG丸ｺﾞｼｯｸM-PRO" panose="020F0600000000000000" pitchFamily="50" charset="-128"/>
                <a:ea typeface="HG丸ｺﾞｼｯｸM-PRO" panose="020F0600000000000000" pitchFamily="50" charset="-128"/>
              </a:rPr>
              <a:t>　パソコン、スマートフォン・携帯電話で、</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お近くの国土交通省河川</a:t>
            </a:r>
            <a:r>
              <a:rPr kumimoji="1" lang="ja-JP" altLang="en-US" sz="1200" dirty="0" smtClean="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事務所、各都県</a:t>
            </a:r>
            <a:r>
              <a:rPr kumimoji="1" lang="ja-JP" altLang="en-US" sz="1200" dirty="0">
                <a:ln w="3175">
                  <a:solidFill>
                    <a:srgbClr val="FF4D0D"/>
                  </a:solidFill>
                </a:ln>
                <a:solidFill>
                  <a:srgbClr val="FF4D0D"/>
                </a:solidFill>
                <a:latin typeface="HG丸ｺﾞｼｯｸM-PRO" panose="020F0600000000000000" pitchFamily="50" charset="-128"/>
                <a:ea typeface="HG丸ｺﾞｼｯｸM-PRO" panose="020F0600000000000000" pitchFamily="50" charset="-128"/>
              </a:rPr>
              <a:t>の災害・ポータルサイト</a:t>
            </a:r>
            <a:r>
              <a:rPr kumimoji="1" lang="ja-JP" altLang="en-US" sz="1200" dirty="0">
                <a:latin typeface="HG丸ｺﾞｼｯｸM-PRO" panose="020F0600000000000000" pitchFamily="50" charset="-128"/>
                <a:ea typeface="HG丸ｺﾞｼｯｸM-PRO" panose="020F0600000000000000" pitchFamily="50" charset="-128"/>
              </a:rPr>
              <a:t>にアクセスすると、お近くの川のライブ映像を見ることができます。</a:t>
            </a:r>
          </a:p>
        </p:txBody>
      </p:sp>
      <p:sp>
        <p:nvSpPr>
          <p:cNvPr id="5" name="テキスト ボックス 4"/>
          <p:cNvSpPr txBox="1"/>
          <p:nvPr/>
        </p:nvSpPr>
        <p:spPr>
          <a:xfrm>
            <a:off x="706265" y="1060809"/>
            <a:ext cx="5535734" cy="369332"/>
          </a:xfrm>
          <a:prstGeom prst="rect">
            <a:avLst/>
          </a:prstGeom>
          <a:noFill/>
        </p:spPr>
        <p:txBody>
          <a:bodyPr wrap="square" rtlCol="0">
            <a:spAutoFit/>
          </a:bodyPr>
          <a:lstStyle/>
          <a:p>
            <a:r>
              <a:rPr kumimoji="1" lang="ja-JP" altLang="en-US" dirty="0">
                <a:solidFill>
                  <a:srgbClr val="C00000"/>
                </a:solidFill>
                <a:latin typeface="HG丸ｺﾞｼｯｸM-PRO" panose="020F0600000000000000" pitchFamily="50" charset="-128"/>
                <a:ea typeface="HG丸ｺﾞｼｯｸM-PRO" panose="020F0600000000000000" pitchFamily="50" charset="-128"/>
              </a:rPr>
              <a:t>■</a:t>
            </a:r>
            <a:r>
              <a:rPr kumimoji="1" lang="ja-JP" altLang="en-US" dirty="0">
                <a:latin typeface="HG丸ｺﾞｼｯｸM-PRO" panose="020F0600000000000000" pitchFamily="50" charset="-128"/>
                <a:ea typeface="HG丸ｺﾞｼｯｸM-PRO" panose="020F0600000000000000" pitchFamily="50" charset="-128"/>
              </a:rPr>
              <a:t>川に関する情報</a:t>
            </a:r>
            <a:endParaRPr kumimoji="1" lang="en-US" altLang="ja-JP" dirty="0">
              <a:latin typeface="HG丸ｺﾞｼｯｸM-PRO" panose="020F0600000000000000" pitchFamily="50" charset="-128"/>
              <a:ea typeface="HG丸ｺﾞｼｯｸM-PRO" panose="020F0600000000000000" pitchFamily="50" charset="-128"/>
            </a:endParaRPr>
          </a:p>
        </p:txBody>
      </p:sp>
      <p:graphicFrame>
        <p:nvGraphicFramePr>
          <p:cNvPr id="14" name="表 13"/>
          <p:cNvGraphicFramePr>
            <a:graphicFrameLocks noGrp="1"/>
          </p:cNvGraphicFramePr>
          <p:nvPr>
            <p:extLst>
              <p:ext uri="{D42A27DB-BD31-4B8C-83A1-F6EECF244321}">
                <p14:modId xmlns:p14="http://schemas.microsoft.com/office/powerpoint/2010/main" val="2711362500"/>
              </p:ext>
            </p:extLst>
          </p:nvPr>
        </p:nvGraphicFramePr>
        <p:xfrm>
          <a:off x="696632" y="4193788"/>
          <a:ext cx="5920984" cy="963544"/>
        </p:xfrm>
        <a:graphic>
          <a:graphicData uri="http://schemas.openxmlformats.org/drawingml/2006/table">
            <a:tbl>
              <a:tblPr firstRow="1" bandRow="1">
                <a:tableStyleId>{5940675A-B579-460E-94D1-54222C63F5DA}</a:tableStyleId>
              </a:tblPr>
              <a:tblGrid>
                <a:gridCol w="2319945">
                  <a:extLst>
                    <a:ext uri="{9D8B030D-6E8A-4147-A177-3AD203B41FA5}">
                      <a16:colId xmlns:a16="http://schemas.microsoft.com/office/drawing/2014/main" xmlns="" val="2712700302"/>
                    </a:ext>
                  </a:extLst>
                </a:gridCol>
                <a:gridCol w="3601039">
                  <a:extLst>
                    <a:ext uri="{9D8B030D-6E8A-4147-A177-3AD203B41FA5}">
                      <a16:colId xmlns:a16="http://schemas.microsoft.com/office/drawing/2014/main" xmlns="" val="3034309014"/>
                    </a:ext>
                  </a:extLst>
                </a:gridCol>
              </a:tblGrid>
              <a:tr h="521262">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dirty="0">
                          <a:latin typeface="HG丸ｺﾞｼｯｸM-PRO" panose="020F0600000000000000" pitchFamily="50" charset="-128"/>
                          <a:ea typeface="HG丸ｺﾞｼｯｸM-PRO" panose="020F0600000000000000" pitchFamily="50" charset="-128"/>
                        </a:rPr>
                        <a:t>川の防災情報ホームページ</a:t>
                      </a:r>
                      <a:endParaRPr kumimoji="1" lang="en-US" altLang="ja-JP" sz="1100" dirty="0">
                        <a:latin typeface="HG丸ｺﾞｼｯｸM-PRO" panose="020F0600000000000000" pitchFamily="50" charset="-128"/>
                        <a:ea typeface="HG丸ｺﾞｼｯｸM-PRO" panose="020F0600000000000000" pitchFamily="50" charset="-128"/>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050" dirty="0">
                          <a:latin typeface="HG丸ｺﾞｼｯｸM-PRO" panose="020F0600000000000000" pitchFamily="50" charset="-128"/>
                          <a:ea typeface="HG丸ｺﾞｼｯｸM-PRO" panose="020F0600000000000000" pitchFamily="50" charset="-128"/>
                        </a:rPr>
                        <a:t>（水位観測所付近の川の断面図）</a:t>
                      </a:r>
                    </a:p>
                  </a:txBody>
                  <a:tcPr anchor="ctr">
                    <a:solidFill>
                      <a:schemeClr val="bg1"/>
                    </a:solidFill>
                  </a:tcPr>
                </a:tc>
                <a:tc>
                  <a:txBody>
                    <a:bodyPr/>
                    <a:lstStyle/>
                    <a:p>
                      <a:pPr algn="l"/>
                      <a:r>
                        <a:rPr kumimoji="1" lang="en-US" altLang="ja-JP" sz="900" dirty="0">
                          <a:latin typeface="HG丸ｺﾞｼｯｸM-PRO" panose="020F0600000000000000" pitchFamily="50" charset="-128"/>
                          <a:ea typeface="HG丸ｺﾞｼｯｸM-PRO" panose="020F0600000000000000" pitchFamily="50" charset="-128"/>
                        </a:rPr>
                        <a:t>http://www.river.go.jp/kawabou/ipAreaJump.do?areaCd=83&amp;prefCd=&amp;gamenId=01-0202&amp;refineType=1&amp;fldCtlParty=no&amp;fvrt=yes</a:t>
                      </a:r>
                    </a:p>
                  </a:txBody>
                  <a:tcPr anchor="ctr">
                    <a:solidFill>
                      <a:schemeClr val="bg1"/>
                    </a:solidFill>
                  </a:tcPr>
                </a:tc>
                <a:extLst>
                  <a:ext uri="{0D108BD9-81ED-4DB2-BD59-A6C34878D82A}">
                    <a16:rowId xmlns:a16="http://schemas.microsoft.com/office/drawing/2014/main" xmlns="" val="3909029616"/>
                  </a:ext>
                </a:extLst>
              </a:tr>
              <a:tr h="442282">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solidFill>
                          <a:latin typeface="HG丸ｺﾞｼｯｸM-PRO" panose="020F0600000000000000" pitchFamily="50" charset="-128"/>
                          <a:ea typeface="HG丸ｺﾞｼｯｸM-PRO" panose="020F0600000000000000" pitchFamily="50" charset="-128"/>
                          <a:cs typeface="+mn-cs"/>
                        </a:rPr>
                        <a:t>国土交通省河川</a:t>
                      </a:r>
                      <a:r>
                        <a:rPr kumimoji="1" lang="ja-JP" altLang="en-US" sz="1100" kern="1200" dirty="0" smtClean="0">
                          <a:solidFill>
                            <a:schemeClr val="tx1"/>
                          </a:solidFill>
                          <a:latin typeface="HG丸ｺﾞｼｯｸM-PRO" panose="020F0600000000000000" pitchFamily="50" charset="-128"/>
                          <a:ea typeface="HG丸ｺﾞｼｯｸM-PRO" panose="020F0600000000000000" pitchFamily="50" charset="-128"/>
                          <a:cs typeface="+mn-cs"/>
                        </a:rPr>
                        <a:t>事務所、</a:t>
                      </a:r>
                      <a:endParaRPr kumimoji="1" lang="en-US" altLang="ja-JP" sz="1100" kern="1200" dirty="0">
                        <a:solidFill>
                          <a:schemeClr val="tx1"/>
                        </a:solidFill>
                        <a:latin typeface="HG丸ｺﾞｼｯｸM-PRO" panose="020F0600000000000000" pitchFamily="50" charset="-128"/>
                        <a:ea typeface="HG丸ｺﾞｼｯｸM-PRO" panose="020F0600000000000000" pitchFamily="50" charset="-128"/>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solidFill>
                          <a:latin typeface="HG丸ｺﾞｼｯｸM-PRO" panose="020F0600000000000000" pitchFamily="50" charset="-128"/>
                          <a:ea typeface="HG丸ｺﾞｼｯｸM-PRO" panose="020F0600000000000000" pitchFamily="50" charset="-128"/>
                        </a:rPr>
                        <a:t>各都県の災害・ポータルサイト</a:t>
                      </a:r>
                      <a:endParaRPr kumimoji="1" lang="en-US" altLang="ja-JP" sz="1100"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tx1"/>
                          </a:solidFill>
                          <a:latin typeface="HG丸ｺﾞｼｯｸM-PRO" panose="020F0600000000000000" pitchFamily="50" charset="-128"/>
                          <a:ea typeface="HG丸ｺﾞｼｯｸM-PRO" panose="020F0600000000000000" pitchFamily="50" charset="-128"/>
                          <a:cs typeface="+mn-cs"/>
                        </a:rPr>
                        <a:t>お近くの国土交通省</a:t>
                      </a: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河川</a:t>
                      </a:r>
                      <a:r>
                        <a:rPr kumimoji="1" lang="ja-JP" altLang="en-US" sz="1000" dirty="0" smtClean="0">
                          <a:solidFill>
                            <a:schemeClr val="tx1"/>
                          </a:solidFill>
                          <a:latin typeface="HG丸ｺﾞｼｯｸM-PRO" panose="020F0600000000000000" pitchFamily="50" charset="-128"/>
                          <a:ea typeface="HG丸ｺﾞｼｯｸM-PRO" panose="020F0600000000000000" pitchFamily="50" charset="-128"/>
                        </a:rPr>
                        <a:t>事務所、各都県</a:t>
                      </a:r>
                      <a:r>
                        <a:rPr kumimoji="1" lang="ja-JP" altLang="en-US" sz="1000" dirty="0">
                          <a:solidFill>
                            <a:schemeClr val="tx1"/>
                          </a:solidFill>
                          <a:latin typeface="HG丸ｺﾞｼｯｸM-PRO" panose="020F0600000000000000" pitchFamily="50" charset="-128"/>
                          <a:ea typeface="HG丸ｺﾞｼｯｸM-PRO" panose="020F0600000000000000" pitchFamily="50" charset="-128"/>
                        </a:rPr>
                        <a:t>の災害・ポータルサイト</a:t>
                      </a:r>
                      <a:r>
                        <a:rPr kumimoji="1" lang="ja-JP" altLang="en-US" sz="1000" kern="1200" dirty="0">
                          <a:solidFill>
                            <a:schemeClr val="tx1"/>
                          </a:solidFill>
                          <a:latin typeface="HG丸ｺﾞｼｯｸM-PRO" panose="020F0600000000000000" pitchFamily="50" charset="-128"/>
                          <a:ea typeface="HG丸ｺﾞｼｯｸM-PRO" panose="020F0600000000000000" pitchFamily="50" charset="-128"/>
                          <a:cs typeface="+mn-cs"/>
                        </a:rPr>
                        <a:t>をご確認下さい</a:t>
                      </a:r>
                      <a:r>
                        <a:rPr kumimoji="1" lang="ja-JP" altLang="en-US" sz="1000" dirty="0">
                          <a:latin typeface="HG丸ｺﾞｼｯｸM-PRO" panose="020F0600000000000000" pitchFamily="50" charset="-128"/>
                          <a:ea typeface="HG丸ｺﾞｼｯｸM-PRO" panose="020F0600000000000000" pitchFamily="50" charset="-128"/>
                        </a:rPr>
                        <a:t>（</a:t>
                      </a:r>
                      <a:r>
                        <a:rPr kumimoji="1" lang="en-US" altLang="ja-JP" sz="1000" dirty="0">
                          <a:latin typeface="HG丸ｺﾞｼｯｸM-PRO" panose="020F0600000000000000" pitchFamily="50" charset="-128"/>
                          <a:ea typeface="HG丸ｺﾞｼｯｸM-PRO" panose="020F0600000000000000" pitchFamily="50" charset="-128"/>
                        </a:rPr>
                        <a:t>P.13</a:t>
                      </a:r>
                      <a:r>
                        <a:rPr kumimoji="1" lang="ja-JP" altLang="en-US" sz="1000" dirty="0">
                          <a:latin typeface="HG丸ｺﾞｼｯｸM-PRO" panose="020F0600000000000000" pitchFamily="50" charset="-128"/>
                          <a:ea typeface="HG丸ｺﾞｼｯｸM-PRO" panose="020F0600000000000000" pitchFamily="50" charset="-128"/>
                        </a:rPr>
                        <a:t>を参照）</a:t>
                      </a:r>
                      <a:endParaRPr kumimoji="1" lang="ja-JP" altLang="en-US" sz="1000" kern="1200" dirty="0">
                        <a:solidFill>
                          <a:schemeClr val="tx1"/>
                        </a:solidFill>
                        <a:latin typeface="HG丸ｺﾞｼｯｸM-PRO" panose="020F0600000000000000" pitchFamily="50" charset="-128"/>
                        <a:ea typeface="HG丸ｺﾞｼｯｸM-PRO" panose="020F0600000000000000" pitchFamily="50" charset="-128"/>
                        <a:cs typeface="+mn-cs"/>
                      </a:endParaRPr>
                    </a:p>
                  </a:txBody>
                  <a:tcPr anchor="ctr">
                    <a:solidFill>
                      <a:schemeClr val="bg1"/>
                    </a:solidFill>
                  </a:tcPr>
                </a:tc>
                <a:extLst>
                  <a:ext uri="{0D108BD9-81ED-4DB2-BD59-A6C34878D82A}">
                    <a16:rowId xmlns:a16="http://schemas.microsoft.com/office/drawing/2014/main" xmlns="" val="3133386062"/>
                  </a:ext>
                </a:extLst>
              </a:tr>
            </a:tbl>
          </a:graphicData>
        </a:graphic>
      </p:graphicFrame>
      <p:pic>
        <p:nvPicPr>
          <p:cNvPr id="16" name="図 15"/>
          <p:cNvPicPr>
            <a:picLocks noChangeAspect="1"/>
          </p:cNvPicPr>
          <p:nvPr/>
        </p:nvPicPr>
        <p:blipFill rotWithShape="1">
          <a:blip r:embed="rId3"/>
          <a:srcRect r="46655" b="10259"/>
          <a:stretch/>
        </p:blipFill>
        <p:spPr>
          <a:xfrm>
            <a:off x="2943032" y="7127983"/>
            <a:ext cx="3552934" cy="2272575"/>
          </a:xfrm>
          <a:prstGeom prst="rect">
            <a:avLst/>
          </a:prstGeom>
          <a:ln>
            <a:solidFill>
              <a:schemeClr val="tx1"/>
            </a:solidFill>
          </a:ln>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40" y="1430141"/>
            <a:ext cx="2464148" cy="272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テキスト ボックス 11"/>
          <p:cNvSpPr txBox="1"/>
          <p:nvPr/>
        </p:nvSpPr>
        <p:spPr>
          <a:xfrm>
            <a:off x="2183359" y="6685323"/>
            <a:ext cx="2122998" cy="384721"/>
          </a:xfrm>
          <a:prstGeom prst="rect">
            <a:avLst/>
          </a:prstGeom>
          <a:noFill/>
        </p:spPr>
        <p:txBody>
          <a:bodyPr wrap="square" rtlCol="0">
            <a:spAutoFit/>
          </a:bodyPr>
          <a:lstStyle/>
          <a:p>
            <a:r>
              <a:rPr kumimoji="1" lang="ja-JP" altLang="en-US" sz="1000" dirty="0">
                <a:latin typeface="HG丸ｺﾞｼｯｸM-PRO" panose="020F0600000000000000" pitchFamily="50" charset="-128"/>
                <a:ea typeface="HG丸ｺﾞｼｯｸM-PRO" panose="020F0600000000000000" pitchFamily="50" charset="-128"/>
              </a:rPr>
              <a:t>川の防災情報ホームページ</a:t>
            </a:r>
            <a:endParaRPr kumimoji="1" lang="en-US" altLang="ja-JP" sz="1000" dirty="0">
              <a:latin typeface="HG丸ｺﾞｼｯｸM-PRO" panose="020F0600000000000000" pitchFamily="50" charset="-128"/>
              <a:ea typeface="HG丸ｺﾞｼｯｸM-PRO" panose="020F0600000000000000" pitchFamily="50" charset="-128"/>
            </a:endParaRPr>
          </a:p>
          <a:p>
            <a:r>
              <a:rPr kumimoji="1" lang="ja-JP" altLang="en-US" sz="900" dirty="0">
                <a:latin typeface="HG丸ｺﾞｼｯｸM-PRO" panose="020F0600000000000000" pitchFamily="50" charset="-128"/>
                <a:ea typeface="HG丸ｺﾞｼｯｸM-PRO" panose="020F0600000000000000" pitchFamily="50" charset="-128"/>
              </a:rPr>
              <a:t>（地域選択（水位・雨量））</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13" name="テキスト ボックス 12"/>
          <p:cNvSpPr txBox="1"/>
          <p:nvPr/>
        </p:nvSpPr>
        <p:spPr>
          <a:xfrm>
            <a:off x="497517" y="8915206"/>
            <a:ext cx="2445515" cy="407804"/>
          </a:xfrm>
          <a:prstGeom prst="rect">
            <a:avLst/>
          </a:prstGeom>
          <a:noFill/>
        </p:spPr>
        <p:txBody>
          <a:bodyPr wrap="square" rtlCol="0">
            <a:spAutoFit/>
          </a:bodyPr>
          <a:lstStyle/>
          <a:p>
            <a:pPr algn="r"/>
            <a:r>
              <a:rPr kumimoji="1" lang="en-US" altLang="ja-JP" sz="1050" dirty="0">
                <a:latin typeface="HG丸ｺﾞｼｯｸM-PRO" panose="020F0600000000000000" pitchFamily="50" charset="-128"/>
                <a:ea typeface="HG丸ｺﾞｼｯｸM-PRO" panose="020F0600000000000000" pitchFamily="50" charset="-128"/>
              </a:rPr>
              <a:t>【</a:t>
            </a:r>
            <a:r>
              <a:rPr kumimoji="1" lang="ja-JP" altLang="en-US" sz="1050" dirty="0">
                <a:latin typeface="HG丸ｺﾞｼｯｸM-PRO" panose="020F0600000000000000" pitchFamily="50" charset="-128"/>
                <a:ea typeface="HG丸ｺﾞｼｯｸM-PRO" panose="020F0600000000000000" pitchFamily="50" charset="-128"/>
              </a:rPr>
              <a:t>例</a:t>
            </a:r>
            <a:r>
              <a:rPr kumimoji="1" lang="en-US" altLang="ja-JP" sz="1050" dirty="0">
                <a:latin typeface="HG丸ｺﾞｼｯｸM-PRO" panose="020F0600000000000000" pitchFamily="50" charset="-128"/>
                <a:ea typeface="HG丸ｺﾞｼｯｸM-PRO" panose="020F0600000000000000" pitchFamily="50" charset="-128"/>
              </a:rPr>
              <a:t>】</a:t>
            </a:r>
            <a:r>
              <a:rPr kumimoji="1" lang="ja-JP" altLang="en-US" sz="1050" dirty="0">
                <a:latin typeface="HG丸ｺﾞｼｯｸM-PRO" panose="020F0600000000000000" pitchFamily="50" charset="-128"/>
                <a:ea typeface="HG丸ｺﾞｼｯｸM-PRO" panose="020F0600000000000000" pitchFamily="50" charset="-128"/>
              </a:rPr>
              <a:t>下館河川事務所ホームページ</a:t>
            </a:r>
            <a:endParaRPr kumimoji="1" lang="en-US" altLang="ja-JP" sz="1050" dirty="0">
              <a:latin typeface="HG丸ｺﾞｼｯｸM-PRO" panose="020F0600000000000000" pitchFamily="50" charset="-128"/>
              <a:ea typeface="HG丸ｺﾞｼｯｸM-PRO" panose="020F0600000000000000" pitchFamily="50" charset="-128"/>
            </a:endParaRPr>
          </a:p>
          <a:p>
            <a:pPr algn="r"/>
            <a:r>
              <a:rPr kumimoji="1" lang="ja-JP" altLang="en-US" sz="1000" dirty="0">
                <a:latin typeface="HG丸ｺﾞｼｯｸM-PRO" panose="020F0600000000000000" pitchFamily="50" charset="-128"/>
                <a:ea typeface="HG丸ｺﾞｼｯｸM-PRO" panose="020F0600000000000000" pitchFamily="50" charset="-128"/>
              </a:rPr>
              <a:t>（ライブカメラ）</a:t>
            </a:r>
          </a:p>
        </p:txBody>
      </p:sp>
      <p:sp>
        <p:nvSpPr>
          <p:cNvPr id="17" name="テキスト ボックス 16"/>
          <p:cNvSpPr txBox="1"/>
          <p:nvPr/>
        </p:nvSpPr>
        <p:spPr>
          <a:xfrm>
            <a:off x="0" y="9543245"/>
            <a:ext cx="6858000" cy="369332"/>
          </a:xfrm>
          <a:prstGeom prst="rect">
            <a:avLst/>
          </a:prstGeom>
          <a:noFill/>
        </p:spPr>
        <p:txBody>
          <a:bodyPr wrap="square" rtlCol="0">
            <a:spAutoFit/>
          </a:bodyPr>
          <a:lstStyle/>
          <a:p>
            <a:pPr algn="ctr"/>
            <a:r>
              <a:rPr kumimoji="1" lang="en-US" altLang="ja-JP" dirty="0"/>
              <a:t>-7-</a:t>
            </a:r>
            <a:endParaRPr kumimoji="1" lang="ja-JP" altLang="en-US" dirty="0"/>
          </a:p>
        </p:txBody>
      </p:sp>
      <p:pic>
        <p:nvPicPr>
          <p:cNvPr id="6" name="図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19156" y="5236537"/>
            <a:ext cx="2181841" cy="1464535"/>
          </a:xfrm>
          <a:prstGeom prst="rect">
            <a:avLst/>
          </a:prstGeom>
          <a:ln>
            <a:solidFill>
              <a:schemeClr val="tx1"/>
            </a:solidFill>
          </a:ln>
        </p:spPr>
      </p:pic>
      <p:pic>
        <p:nvPicPr>
          <p:cNvPr id="8" name="図 7"/>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85998" y="5453690"/>
            <a:ext cx="676449" cy="676449"/>
          </a:xfrm>
          <a:prstGeom prst="rect">
            <a:avLst/>
          </a:prstGeom>
        </p:spPr>
      </p:pic>
      <p:sp>
        <p:nvSpPr>
          <p:cNvPr id="22" name="テキスト ボックス 21"/>
          <p:cNvSpPr txBox="1"/>
          <p:nvPr/>
        </p:nvSpPr>
        <p:spPr>
          <a:xfrm>
            <a:off x="940061" y="6110788"/>
            <a:ext cx="998280" cy="646331"/>
          </a:xfrm>
          <a:prstGeom prst="rect">
            <a:avLst/>
          </a:prstGeom>
          <a:noFill/>
        </p:spPr>
        <p:txBody>
          <a:bodyPr wrap="square" rtlCol="0">
            <a:spAutoFit/>
          </a:bodyPr>
          <a:lstStyle/>
          <a:p>
            <a:pPr>
              <a:lnSpc>
                <a:spcPct val="150000"/>
              </a:lnSpc>
            </a:pPr>
            <a:r>
              <a:rPr kumimoji="1" lang="en-US" altLang="ja-JP" sz="600" dirty="0">
                <a:latin typeface="HG丸ｺﾞｼｯｸM-PRO" panose="020F0600000000000000" pitchFamily="50" charset="-128"/>
                <a:ea typeface="HG丸ｺﾞｼｯｸM-PRO" panose="020F0600000000000000" pitchFamily="50" charset="-128"/>
              </a:rPr>
              <a:t>QR</a:t>
            </a:r>
            <a:r>
              <a:rPr kumimoji="1" lang="ja-JP" altLang="en-US" sz="600" dirty="0">
                <a:latin typeface="HG丸ｺﾞｼｯｸM-PRO" panose="020F0600000000000000" pitchFamily="50" charset="-128"/>
                <a:ea typeface="HG丸ｺﾞｼｯｸM-PRO" panose="020F0600000000000000" pitchFamily="50" charset="-128"/>
              </a:rPr>
              <a:t>コードからあなたの地域の参考となる水位観測所を選び、水位を調べてみよう！</a:t>
            </a:r>
          </a:p>
        </p:txBody>
      </p:sp>
      <p:pic>
        <p:nvPicPr>
          <p:cNvPr id="9" name="図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48000" y="5233851"/>
            <a:ext cx="2212756" cy="1465489"/>
          </a:xfrm>
          <a:prstGeom prst="rect">
            <a:avLst/>
          </a:prstGeom>
          <a:ln>
            <a:solidFill>
              <a:schemeClr val="tx1"/>
            </a:solidFill>
          </a:ln>
        </p:spPr>
      </p:pic>
      <p:sp>
        <p:nvSpPr>
          <p:cNvPr id="30" name="テキスト ボックス 29"/>
          <p:cNvSpPr txBox="1"/>
          <p:nvPr/>
        </p:nvSpPr>
        <p:spPr>
          <a:xfrm>
            <a:off x="4160410" y="6688759"/>
            <a:ext cx="2499470" cy="384721"/>
          </a:xfrm>
          <a:prstGeom prst="rect">
            <a:avLst/>
          </a:prstGeom>
          <a:noFill/>
        </p:spPr>
        <p:txBody>
          <a:bodyPr wrap="square" rtlCol="0">
            <a:spAutoFit/>
          </a:bodyPr>
          <a:lstStyle/>
          <a:p>
            <a:pPr algn="ctr"/>
            <a:r>
              <a:rPr kumimoji="1" lang="ja-JP" altLang="en-US" sz="1000" dirty="0">
                <a:latin typeface="HG丸ｺﾞｼｯｸM-PRO" panose="020F0600000000000000" pitchFamily="50" charset="-128"/>
                <a:ea typeface="HG丸ｺﾞｼｯｸM-PRO" panose="020F0600000000000000" pitchFamily="50" charset="-128"/>
              </a:rPr>
              <a:t>川の防災情報ホームページ　</a:t>
            </a:r>
            <a:endParaRPr kumimoji="1" lang="en-US" altLang="ja-JP" sz="1000" dirty="0">
              <a:latin typeface="HG丸ｺﾞｼｯｸM-PRO" panose="020F0600000000000000" pitchFamily="50" charset="-128"/>
              <a:ea typeface="HG丸ｺﾞｼｯｸM-PRO" panose="020F0600000000000000" pitchFamily="50" charset="-128"/>
            </a:endParaRPr>
          </a:p>
          <a:p>
            <a:pPr algn="ctr"/>
            <a:r>
              <a:rPr kumimoji="1" lang="ja-JP" altLang="en-US" sz="900" dirty="0">
                <a:latin typeface="HG丸ｺﾞｼｯｸM-PRO" panose="020F0600000000000000" pitchFamily="50" charset="-128"/>
                <a:ea typeface="HG丸ｺﾞｼｯｸM-PRO" panose="020F0600000000000000" pitchFamily="50" charset="-128"/>
              </a:rPr>
              <a:t>（水位観測所付近の川の断面図）</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1034" name="二等辺三角形 1033"/>
          <p:cNvSpPr/>
          <p:nvPr/>
        </p:nvSpPr>
        <p:spPr>
          <a:xfrm rot="5400000">
            <a:off x="4058135" y="5990972"/>
            <a:ext cx="251106" cy="197542"/>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32776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8435</TotalTime>
  <Words>1176</Words>
  <Application>Microsoft Office PowerPoint</Application>
  <PresentationFormat>A4 210 x 297 mm</PresentationFormat>
  <Paragraphs>392</Paragraphs>
  <Slides>16</Slides>
  <Notes>2</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16</vt:i4>
      </vt:variant>
    </vt:vector>
  </HeadingPairs>
  <TitlesOfParts>
    <vt:vector size="27" baseType="lpstr">
      <vt:lpstr>AR P丸ゴシック体M</vt:lpstr>
      <vt:lpstr>BIZ UDPゴシック</vt:lpstr>
      <vt:lpstr>HG丸ｺﾞｼｯｸM-PRO</vt:lpstr>
      <vt:lpstr>ＭＳ Ｐゴシック</vt:lpstr>
      <vt:lpstr>游ゴシック</vt:lpstr>
      <vt:lpstr>游ゴシック Light</vt:lpstr>
      <vt:lpstr>Arial</vt:lpstr>
      <vt:lpstr>Calibri</vt:lpstr>
      <vt:lpstr>Calibri Light</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0S0021共有</dc:creator>
  <cp:lastModifiedBy>辻井 伸介</cp:lastModifiedBy>
  <cp:revision>713</cp:revision>
  <cp:lastPrinted>2020-02-12T00:47:11Z</cp:lastPrinted>
  <dcterms:created xsi:type="dcterms:W3CDTF">2016-10-26T04:33:15Z</dcterms:created>
  <dcterms:modified xsi:type="dcterms:W3CDTF">2020-02-12T07:25:28Z</dcterms:modified>
</cp:coreProperties>
</file>